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57" r:id="rId6"/>
    <p:sldId id="259" r:id="rId7"/>
    <p:sldId id="267" r:id="rId8"/>
    <p:sldId id="263" r:id="rId9"/>
    <p:sldId id="266" r:id="rId10"/>
    <p:sldId id="260" r:id="rId11"/>
    <p:sldId id="261" r:id="rId12"/>
    <p:sldId id="258" r:id="rId13"/>
    <p:sldId id="268"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737B23-1D45-4558-B0A7-015191CB09FC}">
          <p14:sldIdLst>
            <p14:sldId id="256"/>
            <p14:sldId id="257"/>
            <p14:sldId id="259"/>
            <p14:sldId id="267"/>
            <p14:sldId id="263"/>
            <p14:sldId id="266"/>
            <p14:sldId id="260"/>
            <p14:sldId id="261"/>
          </p14:sldIdLst>
        </p14:section>
        <p14:section name="Appendix" id="{2CF91269-835B-4E97-A568-AA23B67A7B92}">
          <p14:sldIdLst>
            <p14:sldId id="258"/>
            <p14:sldId id="268"/>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4CF91-718E-4FA4-B7D0-CF9ABA0BF94B}" v="14" dt="2025-11-09T05:53:17.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7" autoAdjust="0"/>
  </p:normalViewPr>
  <p:slideViewPr>
    <p:cSldViewPr snapToGrid="0">
      <p:cViewPr>
        <p:scale>
          <a:sx n="64" d="100"/>
          <a:sy n="64" d="100"/>
        </p:scale>
        <p:origin x="2310" y="9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g Doshi" userId="afb2e36a-8a31-4ecf-b4a5-e8b7c6a8cede" providerId="ADAL" clId="{B7A8BF9E-3EBE-461D-A5EF-047611082368}"/>
    <pc:docChg chg="undo custSel addSld modSld sldOrd addSection modSection">
      <pc:chgData name="Parag Doshi" userId="afb2e36a-8a31-4ecf-b4a5-e8b7c6a8cede" providerId="ADAL" clId="{B7A8BF9E-3EBE-461D-A5EF-047611082368}" dt="2025-11-09T07:49:57.054" v="2022" actId="6549"/>
      <pc:docMkLst>
        <pc:docMk/>
      </pc:docMkLst>
      <pc:sldChg chg="addSp delSp modSp mod setBg addAnim modNotesTx">
        <pc:chgData name="Parag Doshi" userId="afb2e36a-8a31-4ecf-b4a5-e8b7c6a8cede" providerId="ADAL" clId="{B7A8BF9E-3EBE-461D-A5EF-047611082368}" dt="2025-11-09T05:43:16.928" v="1894" actId="1076"/>
        <pc:sldMkLst>
          <pc:docMk/>
          <pc:sldMk cId="555970862" sldId="256"/>
        </pc:sldMkLst>
        <pc:spChg chg="mod">
          <ac:chgData name="Parag Doshi" userId="afb2e36a-8a31-4ecf-b4a5-e8b7c6a8cede" providerId="ADAL" clId="{B7A8BF9E-3EBE-461D-A5EF-047611082368}" dt="2025-11-09T05:43:07.165" v="1891" actId="14100"/>
          <ac:spMkLst>
            <pc:docMk/>
            <pc:sldMk cId="555970862" sldId="256"/>
            <ac:spMk id="2" creationId="{BBAFD49E-AC27-2EE1-4EE6-727A2102F21D}"/>
          </ac:spMkLst>
        </pc:spChg>
        <pc:spChg chg="mod">
          <ac:chgData name="Parag Doshi" userId="afb2e36a-8a31-4ecf-b4a5-e8b7c6a8cede" providerId="ADAL" clId="{B7A8BF9E-3EBE-461D-A5EF-047611082368}" dt="2025-11-09T05:43:13.459" v="1893" actId="1076"/>
          <ac:spMkLst>
            <pc:docMk/>
            <pc:sldMk cId="555970862" sldId="256"/>
            <ac:spMk id="3" creationId="{4B64F522-5C1F-86A2-DF68-79340006061E}"/>
          </ac:spMkLst>
        </pc:spChg>
        <pc:spChg chg="add mod">
          <ac:chgData name="Parag Doshi" userId="afb2e36a-8a31-4ecf-b4a5-e8b7c6a8cede" providerId="ADAL" clId="{B7A8BF9E-3EBE-461D-A5EF-047611082368}" dt="2025-11-09T05:43:16.928" v="1894" actId="1076"/>
          <ac:spMkLst>
            <pc:docMk/>
            <pc:sldMk cId="555970862" sldId="256"/>
            <ac:spMk id="8" creationId="{C6CAB1FF-CDE5-1997-F546-008B50995D16}"/>
          </ac:spMkLst>
        </pc:spChg>
        <pc:spChg chg="add del">
          <ac:chgData name="Parag Doshi" userId="afb2e36a-8a31-4ecf-b4a5-e8b7c6a8cede" providerId="ADAL" clId="{B7A8BF9E-3EBE-461D-A5EF-047611082368}" dt="2025-11-09T05:14:48.075" v="498" actId="26606"/>
          <ac:spMkLst>
            <pc:docMk/>
            <pc:sldMk cId="555970862" sldId="256"/>
            <ac:spMk id="9" creationId="{BA79A7CF-01AF-4178-9369-94E0C90EB046}"/>
          </ac:spMkLst>
        </pc:spChg>
        <pc:spChg chg="add del">
          <ac:chgData name="Parag Doshi" userId="afb2e36a-8a31-4ecf-b4a5-e8b7c6a8cede" providerId="ADAL" clId="{B7A8BF9E-3EBE-461D-A5EF-047611082368}" dt="2025-11-09T05:12:17.930" v="491" actId="26606"/>
          <ac:spMkLst>
            <pc:docMk/>
            <pc:sldMk cId="555970862" sldId="256"/>
            <ac:spMk id="10" creationId="{ECC07320-C2CA-4E29-8481-9D9E143C7788}"/>
          </ac:spMkLst>
        </pc:spChg>
        <pc:spChg chg="add del">
          <ac:chgData name="Parag Doshi" userId="afb2e36a-8a31-4ecf-b4a5-e8b7c6a8cede" providerId="ADAL" clId="{B7A8BF9E-3EBE-461D-A5EF-047611082368}" dt="2025-11-09T05:14:48.075" v="498" actId="26606"/>
          <ac:spMkLst>
            <pc:docMk/>
            <pc:sldMk cId="555970862" sldId="256"/>
            <ac:spMk id="11" creationId="{99413ED5-9ED4-4772-BCE4-2BCAE6B12E35}"/>
          </ac:spMkLst>
        </pc:spChg>
        <pc:spChg chg="add del">
          <ac:chgData name="Parag Doshi" userId="afb2e36a-8a31-4ecf-b4a5-e8b7c6a8cede" providerId="ADAL" clId="{B7A8BF9E-3EBE-461D-A5EF-047611082368}" dt="2025-11-09T05:12:17.930" v="491" actId="26606"/>
          <ac:spMkLst>
            <pc:docMk/>
            <pc:sldMk cId="555970862" sldId="256"/>
            <ac:spMk id="12" creationId="{178FB36B-5BFE-42CA-BC60-1115E0D95EEC}"/>
          </ac:spMkLst>
        </pc:spChg>
        <pc:spChg chg="add del">
          <ac:chgData name="Parag Doshi" userId="afb2e36a-8a31-4ecf-b4a5-e8b7c6a8cede" providerId="ADAL" clId="{B7A8BF9E-3EBE-461D-A5EF-047611082368}" dt="2025-11-09T05:14:48.075" v="498" actId="26606"/>
          <ac:spMkLst>
            <pc:docMk/>
            <pc:sldMk cId="555970862" sldId="256"/>
            <ac:spMk id="13" creationId="{04357C93-F0CB-4A1C-8F77-4E9063789819}"/>
          </ac:spMkLst>
        </pc:spChg>
        <pc:spChg chg="add del">
          <ac:chgData name="Parag Doshi" userId="afb2e36a-8a31-4ecf-b4a5-e8b7c6a8cede" providerId="ADAL" clId="{B7A8BF9E-3EBE-461D-A5EF-047611082368}" dt="2025-11-09T05:12:20.391" v="493" actId="26606"/>
          <ac:spMkLst>
            <pc:docMk/>
            <pc:sldMk cId="555970862" sldId="256"/>
            <ac:spMk id="14" creationId="{AF2F604E-43BE-4DC3-B983-E071523364F8}"/>
          </ac:spMkLst>
        </pc:spChg>
        <pc:spChg chg="add del">
          <ac:chgData name="Parag Doshi" userId="afb2e36a-8a31-4ecf-b4a5-e8b7c6a8cede" providerId="ADAL" clId="{B7A8BF9E-3EBE-461D-A5EF-047611082368}" dt="2025-11-09T05:12:20.391" v="493" actId="26606"/>
          <ac:spMkLst>
            <pc:docMk/>
            <pc:sldMk cId="555970862" sldId="256"/>
            <ac:spMk id="15" creationId="{0671A8AE-40A1-4631-A6B8-581AFF065482}"/>
          </ac:spMkLst>
        </pc:spChg>
        <pc:spChg chg="add del">
          <ac:chgData name="Parag Doshi" userId="afb2e36a-8a31-4ecf-b4a5-e8b7c6a8cede" providerId="ADAL" clId="{B7A8BF9E-3EBE-461D-A5EF-047611082368}" dt="2025-11-09T05:12:20.391" v="493" actId="26606"/>
          <ac:spMkLst>
            <pc:docMk/>
            <pc:sldMk cId="555970862" sldId="256"/>
            <ac:spMk id="16" creationId="{08C9B587-E65E-4B52-B37C-ABEBB6E87928}"/>
          </ac:spMkLst>
        </pc:spChg>
        <pc:spChg chg="add del">
          <ac:chgData name="Parag Doshi" userId="afb2e36a-8a31-4ecf-b4a5-e8b7c6a8cede" providerId="ADAL" clId="{B7A8BF9E-3EBE-461D-A5EF-047611082368}" dt="2025-11-09T05:12:20.391" v="493" actId="26606"/>
          <ac:spMkLst>
            <pc:docMk/>
            <pc:sldMk cId="555970862" sldId="256"/>
            <ac:spMk id="17" creationId="{AB58EF07-17C2-48CF-ABB0-EEF1F17CB8F0}"/>
          </ac:spMkLst>
        </pc:spChg>
        <pc:spChg chg="add del">
          <ac:chgData name="Parag Doshi" userId="afb2e36a-8a31-4ecf-b4a5-e8b7c6a8cede" providerId="ADAL" clId="{B7A8BF9E-3EBE-461D-A5EF-047611082368}" dt="2025-11-09T05:14:48.075" v="498" actId="26606"/>
          <ac:spMkLst>
            <pc:docMk/>
            <pc:sldMk cId="555970862" sldId="256"/>
            <ac:spMk id="18" creationId="{90F533E9-6690-41A8-A372-4C6C622D028D}"/>
          </ac:spMkLst>
        </pc:spChg>
        <pc:spChg chg="add del">
          <ac:chgData name="Parag Doshi" userId="afb2e36a-8a31-4ecf-b4a5-e8b7c6a8cede" providerId="ADAL" clId="{B7A8BF9E-3EBE-461D-A5EF-047611082368}" dt="2025-11-09T05:15:48.370" v="502" actId="26606"/>
          <ac:spMkLst>
            <pc:docMk/>
            <pc:sldMk cId="555970862" sldId="256"/>
            <ac:spMk id="20" creationId="{665DBBEF-238B-476B-96AB-8AAC3224ECEA}"/>
          </ac:spMkLst>
        </pc:spChg>
        <pc:spChg chg="add del">
          <ac:chgData name="Parag Doshi" userId="afb2e36a-8a31-4ecf-b4a5-e8b7c6a8cede" providerId="ADAL" clId="{B7A8BF9E-3EBE-461D-A5EF-047611082368}" dt="2025-11-09T05:15:48.370" v="502" actId="26606"/>
          <ac:spMkLst>
            <pc:docMk/>
            <pc:sldMk cId="555970862" sldId="256"/>
            <ac:spMk id="21" creationId="{3FCFB1DE-0B7E-48CC-BA90-B2AB0889F9D6}"/>
          </ac:spMkLst>
        </pc:spChg>
        <pc:spChg chg="add">
          <ac:chgData name="Parag Doshi" userId="afb2e36a-8a31-4ecf-b4a5-e8b7c6a8cede" providerId="ADAL" clId="{B7A8BF9E-3EBE-461D-A5EF-047611082368}" dt="2025-11-09T05:15:48.370" v="502" actId="26606"/>
          <ac:spMkLst>
            <pc:docMk/>
            <pc:sldMk cId="555970862" sldId="256"/>
            <ac:spMk id="26" creationId="{ECC07320-C2CA-4E29-8481-9D9E143C7788}"/>
          </ac:spMkLst>
        </pc:spChg>
        <pc:spChg chg="add">
          <ac:chgData name="Parag Doshi" userId="afb2e36a-8a31-4ecf-b4a5-e8b7c6a8cede" providerId="ADAL" clId="{B7A8BF9E-3EBE-461D-A5EF-047611082368}" dt="2025-11-09T05:15:48.370" v="502" actId="26606"/>
          <ac:spMkLst>
            <pc:docMk/>
            <pc:sldMk cId="555970862" sldId="256"/>
            <ac:spMk id="28" creationId="{178FB36B-5BFE-42CA-BC60-1115E0D95EEC}"/>
          </ac:spMkLst>
        </pc:spChg>
        <pc:picChg chg="add del mod ord">
          <ac:chgData name="Parag Doshi" userId="afb2e36a-8a31-4ecf-b4a5-e8b7c6a8cede" providerId="ADAL" clId="{B7A8BF9E-3EBE-461D-A5EF-047611082368}" dt="2025-11-09T05:12:37.167" v="494" actId="22"/>
          <ac:picMkLst>
            <pc:docMk/>
            <pc:sldMk cId="555970862" sldId="256"/>
            <ac:picMk id="5" creationId="{98E6B30E-3621-35B0-1566-0BBA65EDDB51}"/>
          </ac:picMkLst>
        </pc:picChg>
        <pc:picChg chg="add mod ord">
          <ac:chgData name="Parag Doshi" userId="afb2e36a-8a31-4ecf-b4a5-e8b7c6a8cede" providerId="ADAL" clId="{B7A8BF9E-3EBE-461D-A5EF-047611082368}" dt="2025-11-09T05:15:48.370" v="502" actId="26606"/>
          <ac:picMkLst>
            <pc:docMk/>
            <pc:sldMk cId="555970862" sldId="256"/>
            <ac:picMk id="7" creationId="{579A1605-0684-276E-40A9-556A2D832D3A}"/>
          </ac:picMkLst>
        </pc:picChg>
      </pc:sldChg>
      <pc:sldChg chg="addSp delSp modSp mod modNotesTx">
        <pc:chgData name="Parag Doshi" userId="afb2e36a-8a31-4ecf-b4a5-e8b7c6a8cede" providerId="ADAL" clId="{B7A8BF9E-3EBE-461D-A5EF-047611082368}" dt="2025-11-09T05:09:04.018" v="486" actId="20577"/>
        <pc:sldMkLst>
          <pc:docMk/>
          <pc:sldMk cId="551050386" sldId="257"/>
        </pc:sldMkLst>
        <pc:spChg chg="add del mod">
          <ac:chgData name="Parag Doshi" userId="afb2e36a-8a31-4ecf-b4a5-e8b7c6a8cede" providerId="ADAL" clId="{B7A8BF9E-3EBE-461D-A5EF-047611082368}" dt="2025-11-09T04:45:33.489" v="4" actId="478"/>
          <ac:spMkLst>
            <pc:docMk/>
            <pc:sldMk cId="551050386" sldId="257"/>
            <ac:spMk id="4" creationId="{F40420CD-FA36-D832-2778-16E8DE50296B}"/>
          </ac:spMkLst>
        </pc:spChg>
        <pc:spChg chg="add mod">
          <ac:chgData name="Parag Doshi" userId="afb2e36a-8a31-4ecf-b4a5-e8b7c6a8cede" providerId="ADAL" clId="{B7A8BF9E-3EBE-461D-A5EF-047611082368}" dt="2025-11-09T04:46:26.404" v="6" actId="17032"/>
          <ac:spMkLst>
            <pc:docMk/>
            <pc:sldMk cId="551050386" sldId="257"/>
            <ac:spMk id="5" creationId="{D449BBD6-DCEF-2D4D-83C1-CECC349BA4B0}"/>
          </ac:spMkLst>
        </pc:spChg>
        <pc:spChg chg="add mod">
          <ac:chgData name="Parag Doshi" userId="afb2e36a-8a31-4ecf-b4a5-e8b7c6a8cede" providerId="ADAL" clId="{B7A8BF9E-3EBE-461D-A5EF-047611082368}" dt="2025-11-09T04:46:48.341" v="29" actId="1076"/>
          <ac:spMkLst>
            <pc:docMk/>
            <pc:sldMk cId="551050386" sldId="257"/>
            <ac:spMk id="6" creationId="{086D2C11-2284-6495-1E65-DA35DFDA4F7C}"/>
          </ac:spMkLst>
        </pc:spChg>
        <pc:spChg chg="add mod">
          <ac:chgData name="Parag Doshi" userId="afb2e36a-8a31-4ecf-b4a5-e8b7c6a8cede" providerId="ADAL" clId="{B7A8BF9E-3EBE-461D-A5EF-047611082368}" dt="2025-11-09T04:47:17.135" v="51" actId="1076"/>
          <ac:spMkLst>
            <pc:docMk/>
            <pc:sldMk cId="551050386" sldId="257"/>
            <ac:spMk id="7" creationId="{F1FA0081-676B-206D-9AFD-7BD00E1680BC}"/>
          </ac:spMkLst>
        </pc:spChg>
        <pc:spChg chg="mod">
          <ac:chgData name="Parag Doshi" userId="afb2e36a-8a31-4ecf-b4a5-e8b7c6a8cede" providerId="ADAL" clId="{B7A8BF9E-3EBE-461D-A5EF-047611082368}" dt="2025-11-09T04:54:53.859" v="164" actId="207"/>
          <ac:spMkLst>
            <pc:docMk/>
            <pc:sldMk cId="551050386" sldId="257"/>
            <ac:spMk id="11" creationId="{7BFEAD3D-3FB7-6135-F7F4-4380B892852A}"/>
          </ac:spMkLst>
        </pc:spChg>
      </pc:sldChg>
      <pc:sldChg chg="modSp mod ord">
        <pc:chgData name="Parag Doshi" userId="afb2e36a-8a31-4ecf-b4a5-e8b7c6a8cede" providerId="ADAL" clId="{B7A8BF9E-3EBE-461D-A5EF-047611082368}" dt="2025-11-09T07:49:57.054" v="2022" actId="6549"/>
        <pc:sldMkLst>
          <pc:docMk/>
          <pc:sldMk cId="2535176463" sldId="258"/>
        </pc:sldMkLst>
        <pc:spChg chg="mod">
          <ac:chgData name="Parag Doshi" userId="afb2e36a-8a31-4ecf-b4a5-e8b7c6a8cede" providerId="ADAL" clId="{B7A8BF9E-3EBE-461D-A5EF-047611082368}" dt="2025-11-09T07:49:57.054" v="2022" actId="6549"/>
          <ac:spMkLst>
            <pc:docMk/>
            <pc:sldMk cId="2535176463" sldId="258"/>
            <ac:spMk id="2" creationId="{C40DAAB4-7E57-E5A1-3DBD-F18D848F0C12}"/>
          </ac:spMkLst>
        </pc:spChg>
      </pc:sldChg>
      <pc:sldChg chg="addSp delSp modSp mod">
        <pc:chgData name="Parag Doshi" userId="afb2e36a-8a31-4ecf-b4a5-e8b7c6a8cede" providerId="ADAL" clId="{B7A8BF9E-3EBE-461D-A5EF-047611082368}" dt="2025-11-09T05:37:27.112" v="1695" actId="1076"/>
        <pc:sldMkLst>
          <pc:docMk/>
          <pc:sldMk cId="3517214655" sldId="259"/>
        </pc:sldMkLst>
        <pc:spChg chg="mod">
          <ac:chgData name="Parag Doshi" userId="afb2e36a-8a31-4ecf-b4a5-e8b7c6a8cede" providerId="ADAL" clId="{B7A8BF9E-3EBE-461D-A5EF-047611082368}" dt="2025-11-09T05:01:30.472" v="243" actId="1076"/>
          <ac:spMkLst>
            <pc:docMk/>
            <pc:sldMk cId="3517214655" sldId="259"/>
            <ac:spMk id="2" creationId="{7C1BF4A6-EE11-3E76-EDDC-D564E64FE751}"/>
          </ac:spMkLst>
        </pc:spChg>
        <pc:spChg chg="mod">
          <ac:chgData name="Parag Doshi" userId="afb2e36a-8a31-4ecf-b4a5-e8b7c6a8cede" providerId="ADAL" clId="{B7A8BF9E-3EBE-461D-A5EF-047611082368}" dt="2025-11-09T05:07:12.316" v="387" actId="6549"/>
          <ac:spMkLst>
            <pc:docMk/>
            <pc:sldMk cId="3517214655" sldId="259"/>
            <ac:spMk id="3" creationId="{49B3F02C-CB9E-B082-92DD-E29588702BE0}"/>
          </ac:spMkLst>
        </pc:spChg>
        <pc:spChg chg="mod">
          <ac:chgData name="Parag Doshi" userId="afb2e36a-8a31-4ecf-b4a5-e8b7c6a8cede" providerId="ADAL" clId="{B7A8BF9E-3EBE-461D-A5EF-047611082368}" dt="2025-11-09T04:57:38.625" v="227"/>
          <ac:spMkLst>
            <pc:docMk/>
            <pc:sldMk cId="3517214655" sldId="259"/>
            <ac:spMk id="6" creationId="{6381F5B9-2C54-5D56-6FF0-0F446C6172A3}"/>
          </ac:spMkLst>
        </pc:spChg>
        <pc:spChg chg="mod">
          <ac:chgData name="Parag Doshi" userId="afb2e36a-8a31-4ecf-b4a5-e8b7c6a8cede" providerId="ADAL" clId="{B7A8BF9E-3EBE-461D-A5EF-047611082368}" dt="2025-11-09T04:57:38.625" v="227"/>
          <ac:spMkLst>
            <pc:docMk/>
            <pc:sldMk cId="3517214655" sldId="259"/>
            <ac:spMk id="9" creationId="{99D8F0A6-D198-F168-0E6D-641BB26A5E03}"/>
          </ac:spMkLst>
        </pc:spChg>
        <pc:spChg chg="mod">
          <ac:chgData name="Parag Doshi" userId="afb2e36a-8a31-4ecf-b4a5-e8b7c6a8cede" providerId="ADAL" clId="{B7A8BF9E-3EBE-461D-A5EF-047611082368}" dt="2025-11-09T04:57:38.625" v="227"/>
          <ac:spMkLst>
            <pc:docMk/>
            <pc:sldMk cId="3517214655" sldId="259"/>
            <ac:spMk id="10" creationId="{439C72B4-AC7A-4C9C-DB27-9F70D5F74E80}"/>
          </ac:spMkLst>
        </pc:spChg>
        <pc:spChg chg="mod">
          <ac:chgData name="Parag Doshi" userId="afb2e36a-8a31-4ecf-b4a5-e8b7c6a8cede" providerId="ADAL" clId="{B7A8BF9E-3EBE-461D-A5EF-047611082368}" dt="2025-11-09T05:36:03.049" v="1683" actId="1076"/>
          <ac:spMkLst>
            <pc:docMk/>
            <pc:sldMk cId="3517214655" sldId="259"/>
            <ac:spMk id="11" creationId="{7B71F0FD-C009-8E52-6228-1B37556B8B3C}"/>
          </ac:spMkLst>
        </pc:spChg>
        <pc:spChg chg="mod">
          <ac:chgData name="Parag Doshi" userId="afb2e36a-8a31-4ecf-b4a5-e8b7c6a8cede" providerId="ADAL" clId="{B7A8BF9E-3EBE-461D-A5EF-047611082368}" dt="2025-11-09T04:57:38.625" v="227"/>
          <ac:spMkLst>
            <pc:docMk/>
            <pc:sldMk cId="3517214655" sldId="259"/>
            <ac:spMk id="12" creationId="{7128C7D1-CB30-6F48-FDBD-0AC72D8ADF74}"/>
          </ac:spMkLst>
        </pc:spChg>
        <pc:spChg chg="add del">
          <ac:chgData name="Parag Doshi" userId="afb2e36a-8a31-4ecf-b4a5-e8b7c6a8cede" providerId="ADAL" clId="{B7A8BF9E-3EBE-461D-A5EF-047611082368}" dt="2025-11-09T05:00:26.103" v="236" actId="26606"/>
          <ac:spMkLst>
            <pc:docMk/>
            <pc:sldMk cId="3517214655" sldId="259"/>
            <ac:spMk id="15" creationId="{E81BF4F6-F2CF-4984-9D14-D6966D92F99F}"/>
          </ac:spMkLst>
        </pc:spChg>
        <pc:spChg chg="mod">
          <ac:chgData name="Parag Doshi" userId="afb2e36a-8a31-4ecf-b4a5-e8b7c6a8cede" providerId="ADAL" clId="{B7A8BF9E-3EBE-461D-A5EF-047611082368}" dt="2025-11-09T05:36:51.832" v="1693" actId="20577"/>
          <ac:spMkLst>
            <pc:docMk/>
            <pc:sldMk cId="3517214655" sldId="259"/>
            <ac:spMk id="18" creationId="{02BA2E11-80F2-A021-4E29-1D4EAA27E617}"/>
          </ac:spMkLst>
        </pc:spChg>
        <pc:spChg chg="mod">
          <ac:chgData name="Parag Doshi" userId="afb2e36a-8a31-4ecf-b4a5-e8b7c6a8cede" providerId="ADAL" clId="{B7A8BF9E-3EBE-461D-A5EF-047611082368}" dt="2025-11-09T04:57:38.625" v="227"/>
          <ac:spMkLst>
            <pc:docMk/>
            <pc:sldMk cId="3517214655" sldId="259"/>
            <ac:spMk id="19" creationId="{36D9566E-4C31-063E-911A-303CD4CD1A9A}"/>
          </ac:spMkLst>
        </pc:spChg>
        <pc:spChg chg="mod">
          <ac:chgData name="Parag Doshi" userId="afb2e36a-8a31-4ecf-b4a5-e8b7c6a8cede" providerId="ADAL" clId="{B7A8BF9E-3EBE-461D-A5EF-047611082368}" dt="2025-11-09T04:57:38.625" v="227"/>
          <ac:spMkLst>
            <pc:docMk/>
            <pc:sldMk cId="3517214655" sldId="259"/>
            <ac:spMk id="21" creationId="{3F203096-68FA-4D73-ADAF-C9713BC87008}"/>
          </ac:spMkLst>
        </pc:spChg>
        <pc:spChg chg="mod">
          <ac:chgData name="Parag Doshi" userId="afb2e36a-8a31-4ecf-b4a5-e8b7c6a8cede" providerId="ADAL" clId="{B7A8BF9E-3EBE-461D-A5EF-047611082368}" dt="2025-11-09T04:57:38.625" v="227"/>
          <ac:spMkLst>
            <pc:docMk/>
            <pc:sldMk cId="3517214655" sldId="259"/>
            <ac:spMk id="25" creationId="{5ED45682-467A-6ED9-B692-B9D97CD381AD}"/>
          </ac:spMkLst>
        </pc:spChg>
        <pc:spChg chg="mod">
          <ac:chgData name="Parag Doshi" userId="afb2e36a-8a31-4ecf-b4a5-e8b7c6a8cede" providerId="ADAL" clId="{B7A8BF9E-3EBE-461D-A5EF-047611082368}" dt="2025-11-09T05:04:47.274" v="321" actId="1036"/>
          <ac:spMkLst>
            <pc:docMk/>
            <pc:sldMk cId="3517214655" sldId="259"/>
            <ac:spMk id="28" creationId="{49F203B5-7FCF-EF01-7B9C-B1B8F00395D6}"/>
          </ac:spMkLst>
        </pc:spChg>
        <pc:spChg chg="mod">
          <ac:chgData name="Parag Doshi" userId="afb2e36a-8a31-4ecf-b4a5-e8b7c6a8cede" providerId="ADAL" clId="{B7A8BF9E-3EBE-461D-A5EF-047611082368}" dt="2025-11-09T04:57:38.625" v="227"/>
          <ac:spMkLst>
            <pc:docMk/>
            <pc:sldMk cId="3517214655" sldId="259"/>
            <ac:spMk id="30" creationId="{6BD933FA-5324-4C98-7923-2EA06447824E}"/>
          </ac:spMkLst>
        </pc:spChg>
        <pc:spChg chg="mod">
          <ac:chgData name="Parag Doshi" userId="afb2e36a-8a31-4ecf-b4a5-e8b7c6a8cede" providerId="ADAL" clId="{B7A8BF9E-3EBE-461D-A5EF-047611082368}" dt="2025-11-09T04:57:38.625" v="227"/>
          <ac:spMkLst>
            <pc:docMk/>
            <pc:sldMk cId="3517214655" sldId="259"/>
            <ac:spMk id="31" creationId="{612F1876-47F3-F11D-D7DA-E1BC3CCBEAA7}"/>
          </ac:spMkLst>
        </pc:spChg>
        <pc:spChg chg="add mod">
          <ac:chgData name="Parag Doshi" userId="afb2e36a-8a31-4ecf-b4a5-e8b7c6a8cede" providerId="ADAL" clId="{B7A8BF9E-3EBE-461D-A5EF-047611082368}" dt="2025-11-09T05:37:27.112" v="1695" actId="1076"/>
          <ac:spMkLst>
            <pc:docMk/>
            <pc:sldMk cId="3517214655" sldId="259"/>
            <ac:spMk id="34" creationId="{13838FFB-12B8-6A7E-AFBF-18125378EBAE}"/>
          </ac:spMkLst>
        </pc:spChg>
        <pc:spChg chg="add del">
          <ac:chgData name="Parag Doshi" userId="afb2e36a-8a31-4ecf-b4a5-e8b7c6a8cede" providerId="ADAL" clId="{B7A8BF9E-3EBE-461D-A5EF-047611082368}" dt="2025-11-09T04:59:51.931" v="233" actId="26606"/>
          <ac:spMkLst>
            <pc:docMk/>
            <pc:sldMk cId="3517214655" sldId="259"/>
            <ac:spMk id="38" creationId="{C4285719-470E-454C-AF62-8323075F1F5B}"/>
          </ac:spMkLst>
        </pc:spChg>
        <pc:spChg chg="add del">
          <ac:chgData name="Parag Doshi" userId="afb2e36a-8a31-4ecf-b4a5-e8b7c6a8cede" providerId="ADAL" clId="{B7A8BF9E-3EBE-461D-A5EF-047611082368}" dt="2025-11-09T04:59:51.931" v="233" actId="26606"/>
          <ac:spMkLst>
            <pc:docMk/>
            <pc:sldMk cId="3517214655" sldId="259"/>
            <ac:spMk id="40" creationId="{CD9FE4EF-C4D8-49A0-B2FF-81D8DB7D8A24}"/>
          </ac:spMkLst>
        </pc:spChg>
        <pc:spChg chg="add del">
          <ac:chgData name="Parag Doshi" userId="afb2e36a-8a31-4ecf-b4a5-e8b7c6a8cede" providerId="ADAL" clId="{B7A8BF9E-3EBE-461D-A5EF-047611082368}" dt="2025-11-09T04:59:51.931" v="233" actId="26606"/>
          <ac:spMkLst>
            <pc:docMk/>
            <pc:sldMk cId="3517214655" sldId="259"/>
            <ac:spMk id="42" creationId="{4300840D-0A0B-4512-BACA-B439D5B9C57C}"/>
          </ac:spMkLst>
        </pc:spChg>
        <pc:spChg chg="add del">
          <ac:chgData name="Parag Doshi" userId="afb2e36a-8a31-4ecf-b4a5-e8b7c6a8cede" providerId="ADAL" clId="{B7A8BF9E-3EBE-461D-A5EF-047611082368}" dt="2025-11-09T04:59:51.931" v="233" actId="26606"/>
          <ac:spMkLst>
            <pc:docMk/>
            <pc:sldMk cId="3517214655" sldId="259"/>
            <ac:spMk id="44" creationId="{D2B78728-A580-49A7-84F9-6EF6F583ADE0}"/>
          </ac:spMkLst>
        </pc:spChg>
        <pc:spChg chg="add del">
          <ac:chgData name="Parag Doshi" userId="afb2e36a-8a31-4ecf-b4a5-e8b7c6a8cede" providerId="ADAL" clId="{B7A8BF9E-3EBE-461D-A5EF-047611082368}" dt="2025-11-09T04:59:51.931" v="233" actId="26606"/>
          <ac:spMkLst>
            <pc:docMk/>
            <pc:sldMk cId="3517214655" sldId="259"/>
            <ac:spMk id="46" creationId="{38FAA1A1-D861-433F-88FA-1E9D6FD31D11}"/>
          </ac:spMkLst>
        </pc:spChg>
        <pc:spChg chg="add del">
          <ac:chgData name="Parag Doshi" userId="afb2e36a-8a31-4ecf-b4a5-e8b7c6a8cede" providerId="ADAL" clId="{B7A8BF9E-3EBE-461D-A5EF-047611082368}" dt="2025-11-09T04:59:51.931" v="233" actId="26606"/>
          <ac:spMkLst>
            <pc:docMk/>
            <pc:sldMk cId="3517214655" sldId="259"/>
            <ac:spMk id="48" creationId="{8D71EDA1-87BF-4D5D-AB79-F346FD19278A}"/>
          </ac:spMkLst>
        </pc:spChg>
        <pc:spChg chg="add del">
          <ac:chgData name="Parag Doshi" userId="afb2e36a-8a31-4ecf-b4a5-e8b7c6a8cede" providerId="ADAL" clId="{B7A8BF9E-3EBE-461D-A5EF-047611082368}" dt="2025-11-09T05:00:26.080" v="235" actId="26606"/>
          <ac:spMkLst>
            <pc:docMk/>
            <pc:sldMk cId="3517214655" sldId="259"/>
            <ac:spMk id="50" creationId="{1B15ED52-F352-441B-82BF-E0EA34836D08}"/>
          </ac:spMkLst>
        </pc:spChg>
        <pc:spChg chg="add del">
          <ac:chgData name="Parag Doshi" userId="afb2e36a-8a31-4ecf-b4a5-e8b7c6a8cede" providerId="ADAL" clId="{B7A8BF9E-3EBE-461D-A5EF-047611082368}" dt="2025-11-09T05:00:26.080" v="235" actId="26606"/>
          <ac:spMkLst>
            <pc:docMk/>
            <pc:sldMk cId="3517214655" sldId="259"/>
            <ac:spMk id="51" creationId="{61707E60-CEC9-4661-AA82-69242EB4BDC3}"/>
          </ac:spMkLst>
        </pc:spChg>
        <pc:spChg chg="add del">
          <ac:chgData name="Parag Doshi" userId="afb2e36a-8a31-4ecf-b4a5-e8b7c6a8cede" providerId="ADAL" clId="{B7A8BF9E-3EBE-461D-A5EF-047611082368}" dt="2025-11-09T05:00:26.080" v="235" actId="26606"/>
          <ac:spMkLst>
            <pc:docMk/>
            <pc:sldMk cId="3517214655" sldId="259"/>
            <ac:spMk id="52" creationId="{8F035CD8-AE30-4146-96F2-036B0CE5E4F3}"/>
          </ac:spMkLst>
        </pc:spChg>
        <pc:spChg chg="add">
          <ac:chgData name="Parag Doshi" userId="afb2e36a-8a31-4ecf-b4a5-e8b7c6a8cede" providerId="ADAL" clId="{B7A8BF9E-3EBE-461D-A5EF-047611082368}" dt="2025-11-09T05:00:26.103" v="236" actId="26606"/>
          <ac:spMkLst>
            <pc:docMk/>
            <pc:sldMk cId="3517214655" sldId="259"/>
            <ac:spMk id="54" creationId="{743AA782-23D1-4521-8CAD-47662984AA08}"/>
          </ac:spMkLst>
        </pc:spChg>
        <pc:spChg chg="add">
          <ac:chgData name="Parag Doshi" userId="afb2e36a-8a31-4ecf-b4a5-e8b7c6a8cede" providerId="ADAL" clId="{B7A8BF9E-3EBE-461D-A5EF-047611082368}" dt="2025-11-09T05:00:26.103" v="236" actId="26606"/>
          <ac:spMkLst>
            <pc:docMk/>
            <pc:sldMk cId="3517214655" sldId="259"/>
            <ac:spMk id="55" creationId="{71877DBC-BB60-40F0-AC93-2ACDBAAE60CE}"/>
          </ac:spMkLst>
        </pc:spChg>
        <pc:grpChg chg="add mod">
          <ac:chgData name="Parag Doshi" userId="afb2e36a-8a31-4ecf-b4a5-e8b7c6a8cede" providerId="ADAL" clId="{B7A8BF9E-3EBE-461D-A5EF-047611082368}" dt="2025-11-09T05:06:19.364" v="369" actId="1038"/>
          <ac:grpSpMkLst>
            <pc:docMk/>
            <pc:sldMk cId="3517214655" sldId="259"/>
            <ac:grpSpMk id="4" creationId="{99EB15A4-5E62-2AEA-569F-7089342E458F}"/>
          </ac:grpSpMkLst>
        </pc:grpChg>
        <pc:picChg chg="del">
          <ac:chgData name="Parag Doshi" userId="afb2e36a-8a31-4ecf-b4a5-e8b7c6a8cede" providerId="ADAL" clId="{B7A8BF9E-3EBE-461D-A5EF-047611082368}" dt="2025-11-09T04:55:58.765" v="180" actId="478"/>
          <ac:picMkLst>
            <pc:docMk/>
            <pc:sldMk cId="3517214655" sldId="259"/>
            <ac:picMk id="5" creationId="{7801CF0A-E344-1554-0744-FD5AB62DDF32}"/>
          </ac:picMkLst>
        </pc:picChg>
        <pc:cxnChg chg="mod">
          <ac:chgData name="Parag Doshi" userId="afb2e36a-8a31-4ecf-b4a5-e8b7c6a8cede" providerId="ADAL" clId="{B7A8BF9E-3EBE-461D-A5EF-047611082368}" dt="2025-11-09T05:04:47.274" v="321" actId="1036"/>
          <ac:cxnSpMkLst>
            <pc:docMk/>
            <pc:sldMk cId="3517214655" sldId="259"/>
            <ac:cxnSpMk id="27" creationId="{CCE0731C-5F62-5118-803B-898FC1C125AF}"/>
          </ac:cxnSpMkLst>
        </pc:cxnChg>
      </pc:sldChg>
      <pc:sldChg chg="addSp delSp modSp mod ord">
        <pc:chgData name="Parag Doshi" userId="afb2e36a-8a31-4ecf-b4a5-e8b7c6a8cede" providerId="ADAL" clId="{B7A8BF9E-3EBE-461D-A5EF-047611082368}" dt="2025-11-09T05:42:13.468" v="1890" actId="478"/>
        <pc:sldMkLst>
          <pc:docMk/>
          <pc:sldMk cId="845008141" sldId="263"/>
        </pc:sldMkLst>
        <pc:spChg chg="mod">
          <ac:chgData name="Parag Doshi" userId="afb2e36a-8a31-4ecf-b4a5-e8b7c6a8cede" providerId="ADAL" clId="{B7A8BF9E-3EBE-461D-A5EF-047611082368}" dt="2025-11-09T04:57:21.457" v="226" actId="164"/>
          <ac:spMkLst>
            <pc:docMk/>
            <pc:sldMk cId="845008141" sldId="263"/>
            <ac:spMk id="5" creationId="{F6B6E694-5CF0-8125-2164-D91DE46B5C10}"/>
          </ac:spMkLst>
        </pc:spChg>
        <pc:spChg chg="mod">
          <ac:chgData name="Parag Doshi" userId="afb2e36a-8a31-4ecf-b4a5-e8b7c6a8cede" providerId="ADAL" clId="{B7A8BF9E-3EBE-461D-A5EF-047611082368}" dt="2025-11-09T04:57:21.457" v="226" actId="164"/>
          <ac:spMkLst>
            <pc:docMk/>
            <pc:sldMk cId="845008141" sldId="263"/>
            <ac:spMk id="17" creationId="{D30027E7-6145-AF65-758C-AA285AC8741C}"/>
          </ac:spMkLst>
        </pc:spChg>
        <pc:spChg chg="mod">
          <ac:chgData name="Parag Doshi" userId="afb2e36a-8a31-4ecf-b4a5-e8b7c6a8cede" providerId="ADAL" clId="{B7A8BF9E-3EBE-461D-A5EF-047611082368}" dt="2025-11-09T04:57:21.457" v="226" actId="164"/>
          <ac:spMkLst>
            <pc:docMk/>
            <pc:sldMk cId="845008141" sldId="263"/>
            <ac:spMk id="19" creationId="{78930178-8E6B-46AE-BAC6-57B97B080DF7}"/>
          </ac:spMkLst>
        </pc:spChg>
        <pc:spChg chg="mod">
          <ac:chgData name="Parag Doshi" userId="afb2e36a-8a31-4ecf-b4a5-e8b7c6a8cede" providerId="ADAL" clId="{B7A8BF9E-3EBE-461D-A5EF-047611082368}" dt="2025-11-09T04:57:21.457" v="226" actId="164"/>
          <ac:spMkLst>
            <pc:docMk/>
            <pc:sldMk cId="845008141" sldId="263"/>
            <ac:spMk id="21" creationId="{9DDF3A96-CBDC-8D36-97D5-AB536D46C3BD}"/>
          </ac:spMkLst>
        </pc:spChg>
        <pc:spChg chg="mod">
          <ac:chgData name="Parag Doshi" userId="afb2e36a-8a31-4ecf-b4a5-e8b7c6a8cede" providerId="ADAL" clId="{B7A8BF9E-3EBE-461D-A5EF-047611082368}" dt="2025-11-09T04:57:21.457" v="226" actId="164"/>
          <ac:spMkLst>
            <pc:docMk/>
            <pc:sldMk cId="845008141" sldId="263"/>
            <ac:spMk id="35" creationId="{51041340-360D-7B0C-88ED-C944A147AE7F}"/>
          </ac:spMkLst>
        </pc:spChg>
        <pc:spChg chg="del">
          <ac:chgData name="Parag Doshi" userId="afb2e36a-8a31-4ecf-b4a5-e8b7c6a8cede" providerId="ADAL" clId="{B7A8BF9E-3EBE-461D-A5EF-047611082368}" dt="2025-11-09T04:57:07.708" v="225" actId="478"/>
          <ac:spMkLst>
            <pc:docMk/>
            <pc:sldMk cId="845008141" sldId="263"/>
            <ac:spMk id="68" creationId="{2D434FE3-F819-E589-DB89-3091388B9013}"/>
          </ac:spMkLst>
        </pc:spChg>
        <pc:spChg chg="mod">
          <ac:chgData name="Parag Doshi" userId="afb2e36a-8a31-4ecf-b4a5-e8b7c6a8cede" providerId="ADAL" clId="{B7A8BF9E-3EBE-461D-A5EF-047611082368}" dt="2025-11-09T04:57:21.457" v="226" actId="164"/>
          <ac:spMkLst>
            <pc:docMk/>
            <pc:sldMk cId="845008141" sldId="263"/>
            <ac:spMk id="85" creationId="{667EC9DB-FE1A-8515-B9BE-585F7E953E27}"/>
          </ac:spMkLst>
        </pc:spChg>
        <pc:spChg chg="mod">
          <ac:chgData name="Parag Doshi" userId="afb2e36a-8a31-4ecf-b4a5-e8b7c6a8cede" providerId="ADAL" clId="{B7A8BF9E-3EBE-461D-A5EF-047611082368}" dt="2025-11-09T05:05:41.352" v="325" actId="1076"/>
          <ac:spMkLst>
            <pc:docMk/>
            <pc:sldMk cId="845008141" sldId="263"/>
            <ac:spMk id="116" creationId="{77A4C4F1-2EE4-7A18-06CC-C0A8FC405379}"/>
          </ac:spMkLst>
        </pc:spChg>
        <pc:spChg chg="mod">
          <ac:chgData name="Parag Doshi" userId="afb2e36a-8a31-4ecf-b4a5-e8b7c6a8cede" providerId="ADAL" clId="{B7A8BF9E-3EBE-461D-A5EF-047611082368}" dt="2025-11-09T04:57:21.457" v="226" actId="164"/>
          <ac:spMkLst>
            <pc:docMk/>
            <pc:sldMk cId="845008141" sldId="263"/>
            <ac:spMk id="118" creationId="{FE6AADE7-50F1-97DE-3120-FE0C35ED2DBF}"/>
          </ac:spMkLst>
        </pc:spChg>
        <pc:spChg chg="mod">
          <ac:chgData name="Parag Doshi" userId="afb2e36a-8a31-4ecf-b4a5-e8b7c6a8cede" providerId="ADAL" clId="{B7A8BF9E-3EBE-461D-A5EF-047611082368}" dt="2025-11-09T05:05:36.931" v="324" actId="1076"/>
          <ac:spMkLst>
            <pc:docMk/>
            <pc:sldMk cId="845008141" sldId="263"/>
            <ac:spMk id="125" creationId="{B7213CAB-16DC-20FD-DEA8-5F672F477AB0}"/>
          </ac:spMkLst>
        </pc:spChg>
        <pc:spChg chg="mod">
          <ac:chgData name="Parag Doshi" userId="afb2e36a-8a31-4ecf-b4a5-e8b7c6a8cede" providerId="ADAL" clId="{B7A8BF9E-3EBE-461D-A5EF-047611082368}" dt="2025-11-09T05:42:09.641" v="1889" actId="1076"/>
          <ac:spMkLst>
            <pc:docMk/>
            <pc:sldMk cId="845008141" sldId="263"/>
            <ac:spMk id="130" creationId="{10E2FC34-1D37-4CD4-7DDF-CC0F1719C1B1}"/>
          </ac:spMkLst>
        </pc:spChg>
        <pc:spChg chg="del">
          <ac:chgData name="Parag Doshi" userId="afb2e36a-8a31-4ecf-b4a5-e8b7c6a8cede" providerId="ADAL" clId="{B7A8BF9E-3EBE-461D-A5EF-047611082368}" dt="2025-11-09T05:41:52.457" v="1860" actId="478"/>
          <ac:spMkLst>
            <pc:docMk/>
            <pc:sldMk cId="845008141" sldId="263"/>
            <ac:spMk id="134" creationId="{9340592E-EA97-680D-F1D5-7AC102672696}"/>
          </ac:spMkLst>
        </pc:spChg>
        <pc:spChg chg="mod">
          <ac:chgData name="Parag Doshi" userId="afb2e36a-8a31-4ecf-b4a5-e8b7c6a8cede" providerId="ADAL" clId="{B7A8BF9E-3EBE-461D-A5EF-047611082368}" dt="2025-11-09T04:57:21.457" v="226" actId="164"/>
          <ac:spMkLst>
            <pc:docMk/>
            <pc:sldMk cId="845008141" sldId="263"/>
            <ac:spMk id="172" creationId="{879903B4-0E5A-E532-51FB-A04D4FE4BE9F}"/>
          </ac:spMkLst>
        </pc:spChg>
        <pc:spChg chg="mod">
          <ac:chgData name="Parag Doshi" userId="afb2e36a-8a31-4ecf-b4a5-e8b7c6a8cede" providerId="ADAL" clId="{B7A8BF9E-3EBE-461D-A5EF-047611082368}" dt="2025-11-09T05:05:21.985" v="322" actId="1076"/>
          <ac:spMkLst>
            <pc:docMk/>
            <pc:sldMk cId="845008141" sldId="263"/>
            <ac:spMk id="188" creationId="{C0AB5DDE-8FC1-C781-1504-6F52F0AC4CF0}"/>
          </ac:spMkLst>
        </pc:spChg>
        <pc:spChg chg="mod">
          <ac:chgData name="Parag Doshi" userId="afb2e36a-8a31-4ecf-b4a5-e8b7c6a8cede" providerId="ADAL" clId="{B7A8BF9E-3EBE-461D-A5EF-047611082368}" dt="2025-11-09T04:57:21.457" v="226" actId="164"/>
          <ac:spMkLst>
            <pc:docMk/>
            <pc:sldMk cId="845008141" sldId="263"/>
            <ac:spMk id="189" creationId="{E487299E-F099-D9FB-29D9-089048A9ECCE}"/>
          </ac:spMkLst>
        </pc:spChg>
        <pc:spChg chg="add mod">
          <ac:chgData name="Parag Doshi" userId="afb2e36a-8a31-4ecf-b4a5-e8b7c6a8cede" providerId="ADAL" clId="{B7A8BF9E-3EBE-461D-A5EF-047611082368}" dt="2025-11-09T05:41:22.646" v="1859" actId="1076"/>
          <ac:spMkLst>
            <pc:docMk/>
            <pc:sldMk cId="845008141" sldId="263"/>
            <ac:spMk id="209" creationId="{C1E7A8CF-06C8-D0B7-EB24-4664A46ED444}"/>
          </ac:spMkLst>
        </pc:spChg>
        <pc:cxnChg chg="mod">
          <ac:chgData name="Parag Doshi" userId="afb2e36a-8a31-4ecf-b4a5-e8b7c6a8cede" providerId="ADAL" clId="{B7A8BF9E-3EBE-461D-A5EF-047611082368}" dt="2025-11-09T05:05:31.263" v="323" actId="14100"/>
          <ac:cxnSpMkLst>
            <pc:docMk/>
            <pc:sldMk cId="845008141" sldId="263"/>
            <ac:cxnSpMk id="109" creationId="{3A3919B6-9647-F15D-98DC-F30DC56867F2}"/>
          </ac:cxnSpMkLst>
        </pc:cxnChg>
        <pc:cxnChg chg="del mod">
          <ac:chgData name="Parag Doshi" userId="afb2e36a-8a31-4ecf-b4a5-e8b7c6a8cede" providerId="ADAL" clId="{B7A8BF9E-3EBE-461D-A5EF-047611082368}" dt="2025-11-09T05:42:13.468" v="1890" actId="478"/>
          <ac:cxnSpMkLst>
            <pc:docMk/>
            <pc:sldMk cId="845008141" sldId="263"/>
            <ac:cxnSpMk id="131" creationId="{7C350C61-6567-FD36-68BA-EA8F0CE39B35}"/>
          </ac:cxnSpMkLst>
        </pc:cxnChg>
        <pc:cxnChg chg="mod">
          <ac:chgData name="Parag Doshi" userId="afb2e36a-8a31-4ecf-b4a5-e8b7c6a8cede" providerId="ADAL" clId="{B7A8BF9E-3EBE-461D-A5EF-047611082368}" dt="2025-11-09T05:06:02.758" v="326" actId="14100"/>
          <ac:cxnSpMkLst>
            <pc:docMk/>
            <pc:sldMk cId="845008141" sldId="263"/>
            <ac:cxnSpMk id="146" creationId="{0EC34151-D695-F95C-B93A-DFE35C1813D4}"/>
          </ac:cxnSpMkLst>
        </pc:cxnChg>
        <pc:cxnChg chg="mod">
          <ac:chgData name="Parag Doshi" userId="afb2e36a-8a31-4ecf-b4a5-e8b7c6a8cede" providerId="ADAL" clId="{B7A8BF9E-3EBE-461D-A5EF-047611082368}" dt="2025-11-09T05:42:09.641" v="1889" actId="1076"/>
          <ac:cxnSpMkLst>
            <pc:docMk/>
            <pc:sldMk cId="845008141" sldId="263"/>
            <ac:cxnSpMk id="181" creationId="{E5BD411A-96C6-AD5C-9812-61F3C535CF69}"/>
          </ac:cxnSpMkLst>
        </pc:cxnChg>
      </pc:sldChg>
      <pc:sldChg chg="add ord">
        <pc:chgData name="Parag Doshi" userId="afb2e36a-8a31-4ecf-b4a5-e8b7c6a8cede" providerId="ADAL" clId="{B7A8BF9E-3EBE-461D-A5EF-047611082368}" dt="2025-11-09T04:55:29.058" v="167"/>
        <pc:sldMkLst>
          <pc:docMk/>
          <pc:sldMk cId="2900062416" sldId="265"/>
        </pc:sldMkLst>
      </pc:sldChg>
      <pc:sldChg chg="addSp delSp modSp new mod ord modClrScheme chgLayout">
        <pc:chgData name="Parag Doshi" userId="afb2e36a-8a31-4ecf-b4a5-e8b7c6a8cede" providerId="ADAL" clId="{B7A8BF9E-3EBE-461D-A5EF-047611082368}" dt="2025-11-09T05:22:59.267" v="671"/>
        <pc:sldMkLst>
          <pc:docMk/>
          <pc:sldMk cId="957634490" sldId="266"/>
        </pc:sldMkLst>
        <pc:spChg chg="mod ord">
          <ac:chgData name="Parag Doshi" userId="afb2e36a-8a31-4ecf-b4a5-e8b7c6a8cede" providerId="ADAL" clId="{B7A8BF9E-3EBE-461D-A5EF-047611082368}" dt="2025-11-09T04:55:43.644" v="177" actId="700"/>
          <ac:spMkLst>
            <pc:docMk/>
            <pc:sldMk cId="957634490" sldId="266"/>
            <ac:spMk id="2" creationId="{2F6B565B-0F09-6BCC-0AB4-DD7E04132197}"/>
          </ac:spMkLst>
        </pc:spChg>
        <pc:spChg chg="del mod ord">
          <ac:chgData name="Parag Doshi" userId="afb2e36a-8a31-4ecf-b4a5-e8b7c6a8cede" providerId="ADAL" clId="{B7A8BF9E-3EBE-461D-A5EF-047611082368}" dt="2025-11-09T04:55:43.644" v="177" actId="700"/>
          <ac:spMkLst>
            <pc:docMk/>
            <pc:sldMk cId="957634490" sldId="266"/>
            <ac:spMk id="3" creationId="{4740B89A-3AFF-E5F1-1D7B-E43930848625}"/>
          </ac:spMkLst>
        </pc:spChg>
        <pc:spChg chg="add mod ord">
          <ac:chgData name="Parag Doshi" userId="afb2e36a-8a31-4ecf-b4a5-e8b7c6a8cede" providerId="ADAL" clId="{B7A8BF9E-3EBE-461D-A5EF-047611082368}" dt="2025-11-09T04:55:43.644" v="177" actId="700"/>
          <ac:spMkLst>
            <pc:docMk/>
            <pc:sldMk cId="957634490" sldId="266"/>
            <ac:spMk id="4" creationId="{B385B406-95A0-34E8-560E-060F7227C2F5}"/>
          </ac:spMkLst>
        </pc:spChg>
      </pc:sldChg>
      <pc:sldChg chg="addSp delSp modSp new mod setBg">
        <pc:chgData name="Parag Doshi" userId="afb2e36a-8a31-4ecf-b4a5-e8b7c6a8cede" providerId="ADAL" clId="{B7A8BF9E-3EBE-461D-A5EF-047611082368}" dt="2025-11-09T05:56:19.498" v="1952" actId="14100"/>
        <pc:sldMkLst>
          <pc:docMk/>
          <pc:sldMk cId="3275428823" sldId="267"/>
        </pc:sldMkLst>
        <pc:spChg chg="del mod">
          <ac:chgData name="Parag Doshi" userId="afb2e36a-8a31-4ecf-b4a5-e8b7c6a8cede" providerId="ADAL" clId="{B7A8BF9E-3EBE-461D-A5EF-047611082368}" dt="2025-11-09T05:22:52.831" v="669" actId="478"/>
          <ac:spMkLst>
            <pc:docMk/>
            <pc:sldMk cId="3275428823" sldId="267"/>
            <ac:spMk id="2" creationId="{6FAA7A0A-BF7F-0BC1-9200-31C5DC370532}"/>
          </ac:spMkLst>
        </pc:spChg>
        <pc:spChg chg="mod ord">
          <ac:chgData name="Parag Doshi" userId="afb2e36a-8a31-4ecf-b4a5-e8b7c6a8cede" providerId="ADAL" clId="{B7A8BF9E-3EBE-461D-A5EF-047611082368}" dt="2025-11-09T05:56:03.031" v="1950" actId="1076"/>
          <ac:spMkLst>
            <pc:docMk/>
            <pc:sldMk cId="3275428823" sldId="267"/>
            <ac:spMk id="3" creationId="{DE497B83-4C35-78AD-1596-60298B569722}"/>
          </ac:spMkLst>
        </pc:spChg>
        <pc:spChg chg="add">
          <ac:chgData name="Parag Doshi" userId="afb2e36a-8a31-4ecf-b4a5-e8b7c6a8cede" providerId="ADAL" clId="{B7A8BF9E-3EBE-461D-A5EF-047611082368}" dt="2025-11-09T05:40:40.402" v="1854" actId="26606"/>
          <ac:spMkLst>
            <pc:docMk/>
            <pc:sldMk cId="3275428823" sldId="267"/>
            <ac:spMk id="10" creationId="{A2679492-7988-4050-9056-542444452411}"/>
          </ac:spMkLst>
        </pc:spChg>
        <pc:spChg chg="add">
          <ac:chgData name="Parag Doshi" userId="afb2e36a-8a31-4ecf-b4a5-e8b7c6a8cede" providerId="ADAL" clId="{B7A8BF9E-3EBE-461D-A5EF-047611082368}" dt="2025-11-09T05:40:40.402" v="1854" actId="26606"/>
          <ac:spMkLst>
            <pc:docMk/>
            <pc:sldMk cId="3275428823" sldId="267"/>
            <ac:spMk id="12" creationId="{B091B163-7D61-4891-ABCF-5C13D9C418D0}"/>
          </ac:spMkLst>
        </pc:spChg>
        <pc:picChg chg="add mod">
          <ac:chgData name="Parag Doshi" userId="afb2e36a-8a31-4ecf-b4a5-e8b7c6a8cede" providerId="ADAL" clId="{B7A8BF9E-3EBE-461D-A5EF-047611082368}" dt="2025-11-09T05:56:19.498" v="1952" actId="14100"/>
          <ac:picMkLst>
            <pc:docMk/>
            <pc:sldMk cId="3275428823" sldId="267"/>
            <ac:picMk id="5" creationId="{AFC5B456-28DB-B99F-6276-B9FE5E92E7E1}"/>
          </ac:picMkLst>
        </pc:picChg>
        <pc:picChg chg="add mod modCrop">
          <ac:chgData name="Parag Doshi" userId="afb2e36a-8a31-4ecf-b4a5-e8b7c6a8cede" providerId="ADAL" clId="{B7A8BF9E-3EBE-461D-A5EF-047611082368}" dt="2025-11-09T05:55:42.737" v="1948" actId="1076"/>
          <ac:picMkLst>
            <pc:docMk/>
            <pc:sldMk cId="3275428823" sldId="267"/>
            <ac:picMk id="7" creationId="{8FB8D6A0-4C5B-077D-0AEC-DFA0545A301E}"/>
          </ac:picMkLst>
        </pc:picChg>
        <pc:picChg chg="add mod modCrop">
          <ac:chgData name="Parag Doshi" userId="afb2e36a-8a31-4ecf-b4a5-e8b7c6a8cede" providerId="ADAL" clId="{B7A8BF9E-3EBE-461D-A5EF-047611082368}" dt="2025-11-09T05:54:20.772" v="1933" actId="1076"/>
          <ac:picMkLst>
            <pc:docMk/>
            <pc:sldMk cId="3275428823" sldId="267"/>
            <ac:picMk id="8" creationId="{10910761-3822-9BAC-461A-47926CDDB6A4}"/>
          </ac:picMkLst>
        </pc:picChg>
        <pc:picChg chg="add mod modCrop">
          <ac:chgData name="Parag Doshi" userId="afb2e36a-8a31-4ecf-b4a5-e8b7c6a8cede" providerId="ADAL" clId="{B7A8BF9E-3EBE-461D-A5EF-047611082368}" dt="2025-11-09T05:54:18.774" v="1932" actId="1076"/>
          <ac:picMkLst>
            <pc:docMk/>
            <pc:sldMk cId="3275428823" sldId="267"/>
            <ac:picMk id="9" creationId="{5F33FB60-E573-B2A5-F9C1-BB843AD1F52D}"/>
          </ac:picMkLst>
        </pc:picChg>
        <pc:cxnChg chg="add">
          <ac:chgData name="Parag Doshi" userId="afb2e36a-8a31-4ecf-b4a5-e8b7c6a8cede" providerId="ADAL" clId="{B7A8BF9E-3EBE-461D-A5EF-047611082368}" dt="2025-11-09T05:40:40.402" v="1854" actId="26606"/>
          <ac:cxnSpMkLst>
            <pc:docMk/>
            <pc:sldMk cId="3275428823" sldId="267"/>
            <ac:cxnSpMk id="14" creationId="{C49DA8F6-BCC1-4447-B54C-57856834B94B}"/>
          </ac:cxnSpMkLst>
        </pc:cxnChg>
      </pc:sldChg>
      <pc:sldChg chg="addSp delSp modSp new mod setBg">
        <pc:chgData name="Parag Doshi" userId="afb2e36a-8a31-4ecf-b4a5-e8b7c6a8cede" providerId="ADAL" clId="{B7A8BF9E-3EBE-461D-A5EF-047611082368}" dt="2025-11-09T06:07:17.355" v="2020" actId="20577"/>
        <pc:sldMkLst>
          <pc:docMk/>
          <pc:sldMk cId="751101654" sldId="268"/>
        </pc:sldMkLst>
        <pc:spChg chg="mod">
          <ac:chgData name="Parag Doshi" userId="afb2e36a-8a31-4ecf-b4a5-e8b7c6a8cede" providerId="ADAL" clId="{B7A8BF9E-3EBE-461D-A5EF-047611082368}" dt="2025-11-09T06:01:34.164" v="1994" actId="14100"/>
          <ac:spMkLst>
            <pc:docMk/>
            <pc:sldMk cId="751101654" sldId="268"/>
            <ac:spMk id="2" creationId="{3585C4B3-3A5D-6413-E536-1EC1CC1CC472}"/>
          </ac:spMkLst>
        </pc:spChg>
        <pc:spChg chg="del">
          <ac:chgData name="Parag Doshi" userId="afb2e36a-8a31-4ecf-b4a5-e8b7c6a8cede" providerId="ADAL" clId="{B7A8BF9E-3EBE-461D-A5EF-047611082368}" dt="2025-11-09T06:01:20.769" v="1991" actId="22"/>
          <ac:spMkLst>
            <pc:docMk/>
            <pc:sldMk cId="751101654" sldId="268"/>
            <ac:spMk id="3" creationId="{54157DB2-3318-6F88-3669-DBDF494F8E51}"/>
          </ac:spMkLst>
        </pc:spChg>
        <pc:spChg chg="add mod">
          <ac:chgData name="Parag Doshi" userId="afb2e36a-8a31-4ecf-b4a5-e8b7c6a8cede" providerId="ADAL" clId="{B7A8BF9E-3EBE-461D-A5EF-047611082368}" dt="2025-11-09T06:07:17.355" v="2020" actId="20577"/>
          <ac:spMkLst>
            <pc:docMk/>
            <pc:sldMk cId="751101654" sldId="268"/>
            <ac:spMk id="7" creationId="{8F1076E4-55FC-2AFD-0FFF-D6CBC1DB6000}"/>
          </ac:spMkLst>
        </pc:spChg>
        <pc:spChg chg="add">
          <ac:chgData name="Parag Doshi" userId="afb2e36a-8a31-4ecf-b4a5-e8b7c6a8cede" providerId="ADAL" clId="{B7A8BF9E-3EBE-461D-A5EF-047611082368}" dt="2025-11-09T06:01:28.338" v="1992" actId="26606"/>
          <ac:spMkLst>
            <pc:docMk/>
            <pc:sldMk cId="751101654" sldId="268"/>
            <ac:spMk id="10" creationId="{5F637E18-EF26-4327-9077-7FFC67B98B96}"/>
          </ac:spMkLst>
        </pc:spChg>
        <pc:spChg chg="add">
          <ac:chgData name="Parag Doshi" userId="afb2e36a-8a31-4ecf-b4a5-e8b7c6a8cede" providerId="ADAL" clId="{B7A8BF9E-3EBE-461D-A5EF-047611082368}" dt="2025-11-09T06:01:28.338" v="1992" actId="26606"/>
          <ac:spMkLst>
            <pc:docMk/>
            <pc:sldMk cId="751101654" sldId="268"/>
            <ac:spMk id="12" creationId="{3EED6667-6BE8-A2AB-422A-5A1D89727E35}"/>
          </ac:spMkLst>
        </pc:spChg>
        <pc:picChg chg="add mod ord">
          <ac:chgData name="Parag Doshi" userId="afb2e36a-8a31-4ecf-b4a5-e8b7c6a8cede" providerId="ADAL" clId="{B7A8BF9E-3EBE-461D-A5EF-047611082368}" dt="2025-11-09T06:07:09.034" v="2015" actId="1076"/>
          <ac:picMkLst>
            <pc:docMk/>
            <pc:sldMk cId="751101654" sldId="268"/>
            <ac:picMk id="5" creationId="{C32D4029-99F1-D93A-8C29-043ACB815E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41C57-A0CF-4F59-BC92-1F0B61D506B4}" type="datetimeFigureOut">
              <a:rPr lang="en-US" smtClean="0"/>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E0E01-F1BE-48BD-BA40-D15965BA2E3E}" type="slidenum">
              <a:rPr lang="en-US" smtClean="0"/>
              <a:t>‹#›</a:t>
            </a:fld>
            <a:endParaRPr lang="en-US"/>
          </a:p>
        </p:txBody>
      </p:sp>
    </p:spTree>
    <p:extLst>
      <p:ext uri="{BB962C8B-B14F-4D97-AF65-F5344CB8AC3E}">
        <p14:creationId xmlns:p14="http://schemas.microsoft.com/office/powerpoint/2010/main" val="21847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u="sng" dirty="0"/>
              <a:t>On behalf of Hackathon Team: </a:t>
            </a:r>
            <a:r>
              <a:rPr lang="en-US" dirty="0"/>
              <a:t>That’s me Parag, Sharya, Chaitanya, Srinivasan, Murali, and Niranjan</a:t>
            </a:r>
          </a:p>
          <a:p>
            <a:endParaRPr lang="en-US" dirty="0"/>
          </a:p>
          <a:p>
            <a:r>
              <a:rPr lang="en-US" dirty="0"/>
              <a:t>We are thrilled to share our AI solutions implanted within the context of a real-world application for Elderly Care.</a:t>
            </a:r>
          </a:p>
          <a:p>
            <a:endParaRPr lang="en-US" dirty="0"/>
          </a:p>
          <a:p>
            <a:r>
              <a:rPr lang="en-US" dirty="0"/>
              <a:t>In this era, where people are fearful of AI, healthcare is certainly an area of dire need of productivity improvements that everyone agrees with.</a:t>
            </a:r>
          </a:p>
          <a:p>
            <a:endParaRPr lang="en-US" dirty="0"/>
          </a:p>
          <a:p>
            <a:r>
              <a:rPr lang="en-US" dirty="0"/>
              <a:t>Our demo is to apply a revolutionary, multi-modal capability to perform cursory diagnosis and care in no time. WE call it “Camera-the-Care”</a:t>
            </a:r>
          </a:p>
          <a:p>
            <a:r>
              <a:rPr lang="en-US" dirty="0"/>
              <a:t>And beyond using the new AI tech we learned, we managed to tie our feature into a real-world product for Elderly Care</a:t>
            </a:r>
          </a:p>
        </p:txBody>
      </p:sp>
      <p:sp>
        <p:nvSpPr>
          <p:cNvPr id="4" name="Slide Number Placeholder 3"/>
          <p:cNvSpPr>
            <a:spLocks noGrp="1"/>
          </p:cNvSpPr>
          <p:nvPr>
            <p:ph type="sldNum" sz="quarter" idx="5"/>
          </p:nvPr>
        </p:nvSpPr>
        <p:spPr/>
        <p:txBody>
          <a:bodyPr/>
          <a:lstStyle/>
          <a:p>
            <a:fld id="{93FE0E01-F1BE-48BD-BA40-D15965BA2E3E}" type="slidenum">
              <a:rPr lang="en-US" smtClean="0"/>
              <a:t>1</a:t>
            </a:fld>
            <a:endParaRPr lang="en-US"/>
          </a:p>
        </p:txBody>
      </p:sp>
    </p:spTree>
    <p:extLst>
      <p:ext uri="{BB962C8B-B14F-4D97-AF65-F5344CB8AC3E}">
        <p14:creationId xmlns:p14="http://schemas.microsoft.com/office/powerpoint/2010/main" val="329852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Hello </a:t>
            </a:r>
          </a:p>
        </p:txBody>
      </p:sp>
      <p:sp>
        <p:nvSpPr>
          <p:cNvPr id="4" name="Slide Number Placeholder 3"/>
          <p:cNvSpPr>
            <a:spLocks noGrp="1"/>
          </p:cNvSpPr>
          <p:nvPr>
            <p:ph type="sldNum" sz="quarter" idx="5"/>
          </p:nvPr>
        </p:nvSpPr>
        <p:spPr/>
        <p:txBody>
          <a:bodyPr/>
          <a:lstStyle/>
          <a:p>
            <a:fld id="{93FE0E01-F1BE-48BD-BA40-D15965BA2E3E}" type="slidenum">
              <a:rPr lang="en-US" smtClean="0"/>
              <a:t>2</a:t>
            </a:fld>
            <a:endParaRPr lang="en-US"/>
          </a:p>
        </p:txBody>
      </p:sp>
    </p:spTree>
    <p:extLst>
      <p:ext uri="{BB962C8B-B14F-4D97-AF65-F5344CB8AC3E}">
        <p14:creationId xmlns:p14="http://schemas.microsoft.com/office/powerpoint/2010/main" val="414139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Flow:</a:t>
            </a:r>
          </a:p>
          <a:p>
            <a:pPr marL="228600" indent="-228600">
              <a:buAutoNum type="arabicPeriod"/>
            </a:pPr>
            <a:r>
              <a:rPr lang="en-US" dirty="0"/>
              <a:t>Upload – image</a:t>
            </a:r>
          </a:p>
          <a:p>
            <a:pPr marL="228600" indent="-228600">
              <a:buAutoNum type="arabicPeriod"/>
            </a:pPr>
            <a:r>
              <a:rPr lang="en-US" dirty="0"/>
              <a:t>Classify – type of injury; severity</a:t>
            </a:r>
          </a:p>
          <a:p>
            <a:pPr marL="228600" indent="-228600">
              <a:buAutoNum type="arabicPeriod"/>
            </a:pPr>
            <a:r>
              <a:rPr lang="en-US" dirty="0"/>
              <a:t>Payer Check</a:t>
            </a:r>
          </a:p>
          <a:p>
            <a:pPr marL="685800" lvl="1" indent="-228600">
              <a:buAutoNum type="arabicPeriod"/>
            </a:pPr>
            <a:r>
              <a:rPr lang="en-US" dirty="0"/>
              <a:t>Read resident profile to understand insurance eligibility</a:t>
            </a:r>
          </a:p>
          <a:p>
            <a:pPr marL="685800" lvl="1" indent="-228600">
              <a:buAutoNum type="arabicPeriod"/>
            </a:pPr>
            <a:r>
              <a:rPr lang="en-US" dirty="0"/>
              <a:t>Read PDF for Payer and check terms, copay, etc. (e.g., will pay 80%, not covered)</a:t>
            </a:r>
          </a:p>
          <a:p>
            <a:pPr marL="685800" lvl="1" indent="-228600">
              <a:buAutoNum type="arabicPeriod"/>
            </a:pPr>
            <a:r>
              <a:rPr lang="en-US" dirty="0"/>
              <a:t>We can simulate an </a:t>
            </a:r>
            <a:r>
              <a:rPr lang="en-US" b="1" dirty="0"/>
              <a:t>MCP</a:t>
            </a:r>
            <a:r>
              <a:rPr lang="en-US" dirty="0"/>
              <a:t> that exposes eligibility document, generate an EOB</a:t>
            </a:r>
          </a:p>
          <a:p>
            <a:pPr marL="228600" indent="-228600">
              <a:buAutoNum type="arabicPeriod"/>
            </a:pPr>
            <a:r>
              <a:rPr lang="en-US" dirty="0"/>
              <a:t>Caregiver matching (criteria: caregiver skills, proximity, feedback rating)</a:t>
            </a:r>
          </a:p>
          <a:p>
            <a:pPr marL="685800" lvl="1" indent="-228600">
              <a:buAutoNum type="arabicPeriod"/>
            </a:pPr>
            <a:r>
              <a:rPr lang="en-US" dirty="0"/>
              <a:t>Read caregiver profile to get skills</a:t>
            </a:r>
          </a:p>
          <a:p>
            <a:pPr marL="685800" lvl="1" indent="-228600">
              <a:buAutoNum type="arabicPeriod"/>
            </a:pPr>
            <a:r>
              <a:rPr lang="en-US" b="1" dirty="0"/>
              <a:t>Proximity Score</a:t>
            </a:r>
            <a:r>
              <a:rPr lang="en-US" dirty="0"/>
              <a:t>, use </a:t>
            </a:r>
            <a:r>
              <a:rPr lang="en-US" b="1" dirty="0"/>
              <a:t>MCP</a:t>
            </a:r>
            <a:r>
              <a:rPr lang="en-US" dirty="0"/>
              <a:t> to measure distance to care:</a:t>
            </a:r>
          </a:p>
          <a:p>
            <a:pPr marL="1143000" lvl="2" indent="-228600">
              <a:buAutoNum type="arabicPeriod"/>
            </a:pPr>
            <a:r>
              <a:rPr lang="en-US" dirty="0"/>
              <a:t>Search location of caregiver</a:t>
            </a:r>
          </a:p>
          <a:p>
            <a:pPr marL="1143000" lvl="2" indent="-228600">
              <a:buAutoNum type="arabicPeriod"/>
            </a:pPr>
            <a:r>
              <a:rPr lang="en-US" dirty="0"/>
              <a:t>Search resident’s address at the facility</a:t>
            </a:r>
          </a:p>
          <a:p>
            <a:pPr marL="685800" lvl="1" indent="-228600">
              <a:buAutoNum type="arabicPeriod"/>
            </a:pPr>
            <a:r>
              <a:rPr lang="en-US" b="1" dirty="0"/>
              <a:t>Feedback Score</a:t>
            </a:r>
            <a:r>
              <a:rPr lang="en-US" dirty="0"/>
              <a:t>:</a:t>
            </a:r>
          </a:p>
          <a:p>
            <a:pPr marL="1143000" lvl="2" indent="-228600">
              <a:buAutoNum type="arabicPeriod"/>
            </a:pPr>
            <a:r>
              <a:rPr lang="en-US" dirty="0"/>
              <a:t>Search feedback from resident</a:t>
            </a:r>
          </a:p>
          <a:p>
            <a:pPr marL="685800" lvl="1" indent="-228600">
              <a:buAutoNum type="arabicPeriod"/>
            </a:pPr>
            <a:r>
              <a:rPr lang="en-US" b="1" dirty="0"/>
              <a:t>Calendar Score</a:t>
            </a:r>
            <a:r>
              <a:rPr lang="en-US" dirty="0"/>
              <a:t>:</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Read caregiver availability (search calendar)</a:t>
            </a:r>
          </a:p>
          <a:p>
            <a:pPr marL="1143000" lvl="2" indent="-228600">
              <a:buAutoNum type="arabicPeriod"/>
            </a:pPr>
            <a:r>
              <a:rPr lang="en-US" dirty="0"/>
              <a:t>Use </a:t>
            </a:r>
            <a:r>
              <a:rPr lang="en-US" b="1" dirty="0"/>
              <a:t>MCP</a:t>
            </a:r>
            <a:r>
              <a:rPr lang="en-US" dirty="0"/>
              <a:t> of our own app to expose the caregivers calendar</a:t>
            </a:r>
          </a:p>
          <a:p>
            <a:pPr marL="228600" indent="-228600">
              <a:buAutoNum type="arabicPeriod"/>
            </a:pPr>
            <a:r>
              <a:rPr lang="en-US" dirty="0"/>
              <a:t>Schedule visit</a:t>
            </a:r>
          </a:p>
          <a:p>
            <a:pPr marL="685800" lvl="1" indent="-228600">
              <a:buAutoNum type="arabicPeriod"/>
            </a:pPr>
            <a:r>
              <a:rPr lang="en-US" dirty="0"/>
              <a:t>Create stub for the visit</a:t>
            </a:r>
          </a:p>
          <a:p>
            <a:pPr marL="685800" lvl="1" indent="-228600">
              <a:buAutoNum type="arabicPeriod"/>
            </a:pPr>
            <a:r>
              <a:rPr lang="en-US" dirty="0"/>
              <a:t>Utilize correct procedure code</a:t>
            </a:r>
          </a:p>
          <a:p>
            <a:pPr marL="228600" lvl="0" indent="-228600">
              <a:buAutoNum type="arabicPeriod"/>
            </a:pPr>
            <a:r>
              <a:rPr lang="en-US" dirty="0"/>
              <a:t>Add Compliance Checker:</a:t>
            </a:r>
          </a:p>
          <a:p>
            <a:pPr marL="685800" lvl="1" indent="-228600">
              <a:buAutoNum type="arabicPeriod"/>
            </a:pPr>
            <a:r>
              <a:rPr lang="en-US" dirty="0"/>
              <a:t>Audits the stub and full visit documentation</a:t>
            </a:r>
          </a:p>
          <a:p>
            <a:pPr marL="685800" lvl="1" indent="-228600">
              <a:buAutoNum type="arabicPeriod"/>
            </a:pPr>
            <a:r>
              <a:rPr lang="en-US" dirty="0"/>
              <a:t>Finds audit issues</a:t>
            </a:r>
          </a:p>
          <a:p>
            <a:pPr marL="685800" lvl="1" indent="-228600">
              <a:buAutoNum type="arabicPeriod"/>
            </a:pPr>
            <a:r>
              <a:rPr lang="en-US" dirty="0"/>
              <a:t>Auto-corrects (loop to fix the stub/details)</a:t>
            </a:r>
          </a:p>
        </p:txBody>
      </p:sp>
      <p:sp>
        <p:nvSpPr>
          <p:cNvPr id="4" name="Slide Number Placeholder 3"/>
          <p:cNvSpPr>
            <a:spLocks noGrp="1"/>
          </p:cNvSpPr>
          <p:nvPr>
            <p:ph type="sldNum" sz="quarter" idx="5"/>
          </p:nvPr>
        </p:nvSpPr>
        <p:spPr/>
        <p:txBody>
          <a:bodyPr/>
          <a:lstStyle/>
          <a:p>
            <a:fld id="{93FE0E01-F1BE-48BD-BA40-D15965BA2E3E}" type="slidenum">
              <a:rPr lang="en-US" smtClean="0"/>
              <a:t>3</a:t>
            </a:fld>
            <a:endParaRPr lang="en-US"/>
          </a:p>
        </p:txBody>
      </p:sp>
    </p:spTree>
    <p:extLst>
      <p:ext uri="{BB962C8B-B14F-4D97-AF65-F5344CB8AC3E}">
        <p14:creationId xmlns:p14="http://schemas.microsoft.com/office/powerpoint/2010/main" val="398340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573241-0995-47B7-B8DB-5496B2CC3B5B}" type="slidenum">
              <a:rPr lang="en-US" smtClean="0"/>
              <a:t>5</a:t>
            </a:fld>
            <a:endParaRPr lang="en-US"/>
          </a:p>
        </p:txBody>
      </p:sp>
    </p:spTree>
    <p:extLst>
      <p:ext uri="{BB962C8B-B14F-4D97-AF65-F5344CB8AC3E}">
        <p14:creationId xmlns:p14="http://schemas.microsoft.com/office/powerpoint/2010/main" val="207230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E0E01-F1BE-48BD-BA40-D15965BA2E3E}" type="slidenum">
              <a:rPr lang="en-US" smtClean="0"/>
              <a:t>9</a:t>
            </a:fld>
            <a:endParaRPr lang="en-US"/>
          </a:p>
        </p:txBody>
      </p:sp>
    </p:spTree>
    <p:extLst>
      <p:ext uri="{BB962C8B-B14F-4D97-AF65-F5344CB8AC3E}">
        <p14:creationId xmlns:p14="http://schemas.microsoft.com/office/powerpoint/2010/main" val="30554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0378D-153E-E3B2-D30C-A9FD6686B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5CB4B-18B7-8E97-A8A8-C1674816EB3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94D266F-E487-265C-22D1-57E09663B7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41B40A-466C-6453-44D5-CA77D7C0A1FC}"/>
              </a:ext>
            </a:extLst>
          </p:cNvPr>
          <p:cNvSpPr>
            <a:spLocks noGrp="1"/>
          </p:cNvSpPr>
          <p:nvPr>
            <p:ph type="sldNum" sz="quarter" idx="5"/>
          </p:nvPr>
        </p:nvSpPr>
        <p:spPr/>
        <p:txBody>
          <a:bodyPr/>
          <a:lstStyle/>
          <a:p>
            <a:fld id="{05573241-0995-47B7-B8DB-5496B2CC3B5B}" type="slidenum">
              <a:rPr lang="en-US" smtClean="0"/>
              <a:t>11</a:t>
            </a:fld>
            <a:endParaRPr lang="en-US"/>
          </a:p>
        </p:txBody>
      </p:sp>
    </p:spTree>
    <p:extLst>
      <p:ext uri="{BB962C8B-B14F-4D97-AF65-F5344CB8AC3E}">
        <p14:creationId xmlns:p14="http://schemas.microsoft.com/office/powerpoint/2010/main" val="96547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474B6-FA21-778F-B436-FAC8ACAC2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21673-F735-9E57-6A7B-6C1A32B06B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DE65F49-DF60-94AC-1F8D-E336AD5F7819}"/>
              </a:ext>
            </a:extLst>
          </p:cNvPr>
          <p:cNvSpPr>
            <a:spLocks noGrp="1"/>
          </p:cNvSpPr>
          <p:nvPr>
            <p:ph type="body" idx="1"/>
          </p:nvPr>
        </p:nvSpPr>
        <p:spPr/>
        <p:txBody>
          <a:bodyPr/>
          <a:lstStyle/>
          <a:p>
            <a:r>
              <a:rPr lang="en-US" dirty="0"/>
              <a:t>Flow:</a:t>
            </a:r>
          </a:p>
          <a:p>
            <a:pPr marL="228600" indent="-228600">
              <a:buAutoNum type="arabicPeriod"/>
            </a:pPr>
            <a:r>
              <a:rPr lang="en-US" dirty="0"/>
              <a:t>Upload – image</a:t>
            </a:r>
          </a:p>
          <a:p>
            <a:pPr marL="228600" indent="-228600">
              <a:buAutoNum type="arabicPeriod"/>
            </a:pPr>
            <a:r>
              <a:rPr lang="en-US" dirty="0"/>
              <a:t>Classify – type of injury; severity</a:t>
            </a:r>
          </a:p>
          <a:p>
            <a:pPr marL="228600" indent="-228600">
              <a:buAutoNum type="arabicPeriod"/>
            </a:pPr>
            <a:r>
              <a:rPr lang="en-US" dirty="0"/>
              <a:t>Payer Check</a:t>
            </a:r>
          </a:p>
          <a:p>
            <a:pPr marL="685800" lvl="1" indent="-228600">
              <a:buAutoNum type="arabicPeriod"/>
            </a:pPr>
            <a:r>
              <a:rPr lang="en-US" dirty="0"/>
              <a:t>Read resident profile to understand insurance eligibility</a:t>
            </a:r>
          </a:p>
          <a:p>
            <a:pPr marL="685800" lvl="1" indent="-228600">
              <a:buAutoNum type="arabicPeriod"/>
            </a:pPr>
            <a:r>
              <a:rPr lang="en-US" dirty="0"/>
              <a:t>Read PDF for Payer and check terms, copay, etc. (e.g., will pay 80%, not covered)</a:t>
            </a:r>
          </a:p>
          <a:p>
            <a:pPr marL="685800" lvl="1" indent="-228600">
              <a:buAutoNum type="arabicPeriod"/>
            </a:pPr>
            <a:r>
              <a:rPr lang="en-US" dirty="0"/>
              <a:t>We can simulate an </a:t>
            </a:r>
            <a:r>
              <a:rPr lang="en-US" b="1" dirty="0"/>
              <a:t>MCP</a:t>
            </a:r>
            <a:r>
              <a:rPr lang="en-US" dirty="0"/>
              <a:t> that exposes eligibility document, generate an EOB</a:t>
            </a:r>
          </a:p>
          <a:p>
            <a:pPr marL="228600" indent="-228600">
              <a:buAutoNum type="arabicPeriod"/>
            </a:pPr>
            <a:r>
              <a:rPr lang="en-US" dirty="0"/>
              <a:t>Caregiver matching (criteria: caregiver skills, proximity, feedback rating)</a:t>
            </a:r>
          </a:p>
          <a:p>
            <a:pPr marL="685800" lvl="1" indent="-228600">
              <a:buAutoNum type="arabicPeriod"/>
            </a:pPr>
            <a:r>
              <a:rPr lang="en-US" dirty="0"/>
              <a:t>Read caregiver profile to get skills</a:t>
            </a:r>
          </a:p>
          <a:p>
            <a:pPr marL="685800" lvl="1" indent="-228600">
              <a:buAutoNum type="arabicPeriod"/>
            </a:pPr>
            <a:r>
              <a:rPr lang="en-US" b="1" dirty="0"/>
              <a:t>Proximity Score</a:t>
            </a:r>
            <a:r>
              <a:rPr lang="en-US" dirty="0"/>
              <a:t>, use </a:t>
            </a:r>
            <a:r>
              <a:rPr lang="en-US" b="1" dirty="0"/>
              <a:t>MCP</a:t>
            </a:r>
            <a:r>
              <a:rPr lang="en-US" dirty="0"/>
              <a:t> to measure distance to care:</a:t>
            </a:r>
          </a:p>
          <a:p>
            <a:pPr marL="1143000" lvl="2" indent="-228600">
              <a:buAutoNum type="arabicPeriod"/>
            </a:pPr>
            <a:r>
              <a:rPr lang="en-US" dirty="0"/>
              <a:t>Search location of caregiver</a:t>
            </a:r>
          </a:p>
          <a:p>
            <a:pPr marL="1143000" lvl="2" indent="-228600">
              <a:buAutoNum type="arabicPeriod"/>
            </a:pPr>
            <a:r>
              <a:rPr lang="en-US" dirty="0"/>
              <a:t>Search resident’s address at the facility</a:t>
            </a:r>
          </a:p>
          <a:p>
            <a:pPr marL="685800" lvl="1" indent="-228600">
              <a:buAutoNum type="arabicPeriod"/>
            </a:pPr>
            <a:r>
              <a:rPr lang="en-US" b="1" dirty="0"/>
              <a:t>Feedback Score</a:t>
            </a:r>
            <a:r>
              <a:rPr lang="en-US" dirty="0"/>
              <a:t>:</a:t>
            </a:r>
          </a:p>
          <a:p>
            <a:pPr marL="1143000" lvl="2" indent="-228600">
              <a:buAutoNum type="arabicPeriod"/>
            </a:pPr>
            <a:r>
              <a:rPr lang="en-US" dirty="0"/>
              <a:t>Search feedback from resident</a:t>
            </a:r>
          </a:p>
          <a:p>
            <a:pPr marL="685800" lvl="1" indent="-228600">
              <a:buAutoNum type="arabicPeriod"/>
            </a:pPr>
            <a:r>
              <a:rPr lang="en-US" b="1" dirty="0"/>
              <a:t>Calendar Score</a:t>
            </a:r>
            <a:r>
              <a:rPr lang="en-US" dirty="0"/>
              <a:t>:</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Read caregiver availability (search calendar)</a:t>
            </a:r>
          </a:p>
          <a:p>
            <a:pPr marL="1143000" lvl="2" indent="-228600">
              <a:buAutoNum type="arabicPeriod"/>
            </a:pPr>
            <a:r>
              <a:rPr lang="en-US" dirty="0"/>
              <a:t>Use </a:t>
            </a:r>
            <a:r>
              <a:rPr lang="en-US" b="1" dirty="0"/>
              <a:t>MCP</a:t>
            </a:r>
            <a:r>
              <a:rPr lang="en-US" dirty="0"/>
              <a:t> of our own app to expose the caregivers calendar</a:t>
            </a:r>
          </a:p>
          <a:p>
            <a:pPr marL="228600" indent="-228600">
              <a:buAutoNum type="arabicPeriod"/>
            </a:pPr>
            <a:r>
              <a:rPr lang="en-US" dirty="0"/>
              <a:t>Schedule visit</a:t>
            </a:r>
          </a:p>
          <a:p>
            <a:pPr marL="685800" lvl="1" indent="-228600">
              <a:buAutoNum type="arabicPeriod"/>
            </a:pPr>
            <a:r>
              <a:rPr lang="en-US" dirty="0"/>
              <a:t>Create stub for the visit</a:t>
            </a:r>
          </a:p>
          <a:p>
            <a:pPr marL="685800" lvl="1" indent="-228600">
              <a:buAutoNum type="arabicPeriod"/>
            </a:pPr>
            <a:r>
              <a:rPr lang="en-US" dirty="0"/>
              <a:t>Utilize correct procedure code</a:t>
            </a:r>
          </a:p>
          <a:p>
            <a:pPr marL="228600" lvl="0" indent="-228600">
              <a:buAutoNum type="arabicPeriod"/>
            </a:pPr>
            <a:r>
              <a:rPr lang="en-US" dirty="0"/>
              <a:t>Add Compliance Checker:</a:t>
            </a:r>
          </a:p>
          <a:p>
            <a:pPr marL="685800" lvl="1" indent="-228600">
              <a:buAutoNum type="arabicPeriod"/>
            </a:pPr>
            <a:r>
              <a:rPr lang="en-US" dirty="0"/>
              <a:t>Audits the stub and full visit documentation</a:t>
            </a:r>
          </a:p>
          <a:p>
            <a:pPr marL="685800" lvl="1" indent="-228600">
              <a:buAutoNum type="arabicPeriod"/>
            </a:pPr>
            <a:r>
              <a:rPr lang="en-US" dirty="0"/>
              <a:t>Finds audit issues</a:t>
            </a:r>
          </a:p>
          <a:p>
            <a:pPr marL="685800" lvl="1" indent="-228600">
              <a:buAutoNum type="arabicPeriod"/>
            </a:pPr>
            <a:r>
              <a:rPr lang="en-US" dirty="0"/>
              <a:t>Auto-corrects (loop to fix the stub/details)</a:t>
            </a:r>
          </a:p>
        </p:txBody>
      </p:sp>
      <p:sp>
        <p:nvSpPr>
          <p:cNvPr id="4" name="Slide Number Placeholder 3">
            <a:extLst>
              <a:ext uri="{FF2B5EF4-FFF2-40B4-BE49-F238E27FC236}">
                <a16:creationId xmlns:a16="http://schemas.microsoft.com/office/drawing/2014/main" id="{FE56E240-8B71-8F4B-7B58-167BCFF094C5}"/>
              </a:ext>
            </a:extLst>
          </p:cNvPr>
          <p:cNvSpPr>
            <a:spLocks noGrp="1"/>
          </p:cNvSpPr>
          <p:nvPr>
            <p:ph type="sldNum" sz="quarter" idx="5"/>
          </p:nvPr>
        </p:nvSpPr>
        <p:spPr/>
        <p:txBody>
          <a:bodyPr/>
          <a:lstStyle/>
          <a:p>
            <a:fld id="{93FE0E01-F1BE-48BD-BA40-D15965BA2E3E}" type="slidenum">
              <a:rPr lang="en-US" smtClean="0"/>
              <a:t>12</a:t>
            </a:fld>
            <a:endParaRPr lang="en-US"/>
          </a:p>
        </p:txBody>
      </p:sp>
    </p:spTree>
    <p:extLst>
      <p:ext uri="{BB962C8B-B14F-4D97-AF65-F5344CB8AC3E}">
        <p14:creationId xmlns:p14="http://schemas.microsoft.com/office/powerpoint/2010/main" val="61562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15C4-0D52-7B95-AE54-44CEA22B3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417B9B-8C71-A300-1865-C17F03ADD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FEEA14-B758-C689-32D6-F75ED7B8D10E}"/>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8E8387C7-5DE3-A5B6-AD2B-8F3307A19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556E4-0FF2-3F32-773F-C81F7A22A2A9}"/>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80891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D6F6-6F8A-9728-381C-5CAC2989FE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837CB8-3985-973A-CF67-843A68D6A3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0C0AC-9A25-F3B9-3F5F-4F5DAB550BF4}"/>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9A9A10E3-686E-B0D9-C9CD-EC89BC3D0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7733B-3938-468C-9364-FFB26683826B}"/>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132758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735DA9-F3C4-CC3A-7586-68678E2275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8099CC-2E45-9859-B6DD-2011BD4E8F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DDACE-92CF-55EE-5AC3-CE72AF0C26D3}"/>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E62956AD-C203-2CBB-BF69-564137F5E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D5A0A-C0AB-4722-BA09-8307FD6495F2}"/>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30448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3529-C4BE-8A85-DA0A-569C294FD6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AC0BA6-7847-4370-DB7B-7FE9A9C16C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6D035-FD98-4C93-8D10-1765A8AE362D}"/>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04764273-6EAA-A4E5-7071-28EF6FB061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CDCAC-9EF8-AB81-55C7-5B1ABF893720}"/>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244481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DBE8-2FC5-6592-A3D8-EDA3A76FE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70D6F4-3E36-8ACC-2EE1-6512BB6FE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B06DD3-985D-EEC4-AD88-1E6B5DAA2275}"/>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70D66B58-6F93-1611-2DA9-488B684E1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85FF3-D5BC-9F0D-6F02-D0E5830AF050}"/>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275175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600E-F5AE-14BB-0058-BAF41D7F16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81886-4E6B-D250-C91D-CFBE4E1E75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583C79-3040-E13F-ADB7-8EDDF6DAE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B8EC98-852C-8595-0248-7776B5F63E3C}"/>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6" name="Footer Placeholder 5">
            <a:extLst>
              <a:ext uri="{FF2B5EF4-FFF2-40B4-BE49-F238E27FC236}">
                <a16:creationId xmlns:a16="http://schemas.microsoft.com/office/drawing/2014/main" id="{CF3F6585-D61E-F933-4BD6-666949664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340A1-9107-0318-BE39-2D46633040F9}"/>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140488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9211-BB13-39AB-890D-41B759F337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B0161E-1BC7-C7B3-6578-910D16AC3E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8A009-C400-E520-B751-54B77A3B5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B1D7C5-6E5B-73AE-A390-7CF639682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0E9AD5-E685-7A83-1B0B-0D201D6D60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6AD670-7834-1A9A-2F39-13AF529BEA75}"/>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8" name="Footer Placeholder 7">
            <a:extLst>
              <a:ext uri="{FF2B5EF4-FFF2-40B4-BE49-F238E27FC236}">
                <a16:creationId xmlns:a16="http://schemas.microsoft.com/office/drawing/2014/main" id="{7AFCACD7-2603-739C-4A81-2AD614CEDE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049A0-E0B3-AA78-46D7-58A48E1D40F4}"/>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41878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52E8-D296-3A0E-BA35-03C52809AA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653024-6B4A-BE4C-8731-87CCB56B1A59}"/>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4" name="Footer Placeholder 3">
            <a:extLst>
              <a:ext uri="{FF2B5EF4-FFF2-40B4-BE49-F238E27FC236}">
                <a16:creationId xmlns:a16="http://schemas.microsoft.com/office/drawing/2014/main" id="{52404D2C-9F86-578D-E482-7A779FDA53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D9A8DA-4EB4-373C-3638-E68114C2F908}"/>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189067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1EDE-BA18-153B-E31A-6E573AC8C1DB}"/>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3" name="Footer Placeholder 2">
            <a:extLst>
              <a:ext uri="{FF2B5EF4-FFF2-40B4-BE49-F238E27FC236}">
                <a16:creationId xmlns:a16="http://schemas.microsoft.com/office/drawing/2014/main" id="{C7AABA6A-CF3F-5178-3AB0-96A884A1AA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5780F8-1EC2-9E9A-A19F-2A3349C83D8F}"/>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1798834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B9545-9C7C-A7D4-464B-6306F6FC2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8303E6-E8FE-7DA0-5985-A92015A5F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701F91-8DA6-B69D-26EE-A3E47BDEA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DE3957-3451-0A15-B690-BE690562E68C}"/>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6" name="Footer Placeholder 5">
            <a:extLst>
              <a:ext uri="{FF2B5EF4-FFF2-40B4-BE49-F238E27FC236}">
                <a16:creationId xmlns:a16="http://schemas.microsoft.com/office/drawing/2014/main" id="{6DE12BA9-6F33-7768-85DE-872773D8E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205DF4-6CA9-A50F-1A8D-3148FEBED0DC}"/>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2706453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4AA7-1732-638A-2C93-087549B83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580FD5-2C2F-439E-6B84-4832D967B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9F4A48-7D43-5957-6B22-239D48316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39D90-2887-D7FB-F310-2DE883BE002C}"/>
              </a:ext>
            </a:extLst>
          </p:cNvPr>
          <p:cNvSpPr>
            <a:spLocks noGrp="1"/>
          </p:cNvSpPr>
          <p:nvPr>
            <p:ph type="dt" sz="half" idx="10"/>
          </p:nvPr>
        </p:nvSpPr>
        <p:spPr/>
        <p:txBody>
          <a:bodyPr/>
          <a:lstStyle/>
          <a:p>
            <a:fld id="{EED30E77-004C-479D-9508-BFA3818EF2A4}" type="datetimeFigureOut">
              <a:rPr lang="en-US" smtClean="0"/>
              <a:t>11/7/2025</a:t>
            </a:fld>
            <a:endParaRPr lang="en-US"/>
          </a:p>
        </p:txBody>
      </p:sp>
      <p:sp>
        <p:nvSpPr>
          <p:cNvPr id="6" name="Footer Placeholder 5">
            <a:extLst>
              <a:ext uri="{FF2B5EF4-FFF2-40B4-BE49-F238E27FC236}">
                <a16:creationId xmlns:a16="http://schemas.microsoft.com/office/drawing/2014/main" id="{373392EE-E060-BF49-3F08-8FC98CBBC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E9679-2EE9-D6C6-239C-88C1E8E17661}"/>
              </a:ext>
            </a:extLst>
          </p:cNvPr>
          <p:cNvSpPr>
            <a:spLocks noGrp="1"/>
          </p:cNvSpPr>
          <p:nvPr>
            <p:ph type="sldNum" sz="quarter" idx="12"/>
          </p:nvPr>
        </p:nvSpPr>
        <p:spPr/>
        <p:txBody>
          <a:bodyPr/>
          <a:lstStyle/>
          <a:p>
            <a:fld id="{E15A28BC-1FC0-469A-AA86-35409B4B73FA}" type="slidenum">
              <a:rPr lang="en-US" smtClean="0"/>
              <a:t>‹#›</a:t>
            </a:fld>
            <a:endParaRPr lang="en-US"/>
          </a:p>
        </p:txBody>
      </p:sp>
    </p:spTree>
    <p:extLst>
      <p:ext uri="{BB962C8B-B14F-4D97-AF65-F5344CB8AC3E}">
        <p14:creationId xmlns:p14="http://schemas.microsoft.com/office/powerpoint/2010/main" val="221321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0F7D0-095E-5A53-8207-1CB1693A0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B2E85-3887-8AF9-70FD-E5010D36DE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C42C3-F07F-E31A-478C-7955A73A0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D30E77-004C-479D-9508-BFA3818EF2A4}" type="datetimeFigureOut">
              <a:rPr lang="en-US" smtClean="0"/>
              <a:t>11/7/2025</a:t>
            </a:fld>
            <a:endParaRPr lang="en-US"/>
          </a:p>
        </p:txBody>
      </p:sp>
      <p:sp>
        <p:nvSpPr>
          <p:cNvPr id="5" name="Footer Placeholder 4">
            <a:extLst>
              <a:ext uri="{FF2B5EF4-FFF2-40B4-BE49-F238E27FC236}">
                <a16:creationId xmlns:a16="http://schemas.microsoft.com/office/drawing/2014/main" id="{D6830282-F54A-F1F0-1C9F-9F9E23161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3075FD-1842-1FEA-B74E-0590195F08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5A28BC-1FC0-469A-AA86-35409B4B73FA}" type="slidenum">
              <a:rPr lang="en-US" smtClean="0"/>
              <a:t>‹#›</a:t>
            </a:fld>
            <a:endParaRPr lang="en-US"/>
          </a:p>
        </p:txBody>
      </p:sp>
    </p:spTree>
    <p:extLst>
      <p:ext uri="{BB962C8B-B14F-4D97-AF65-F5344CB8AC3E}">
        <p14:creationId xmlns:p14="http://schemas.microsoft.com/office/powerpoint/2010/main" val="3260414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9A1605-0684-276E-40A9-556A2D832D3A}"/>
              </a:ext>
            </a:extLst>
          </p:cNvPr>
          <p:cNvPicPr>
            <a:picLocks noChangeAspect="1"/>
          </p:cNvPicPr>
          <p:nvPr/>
        </p:nvPicPr>
        <p:blipFill>
          <a:blip r:embed="rId3"/>
          <a:srcRect r="4120" b="-1"/>
          <a:stretch>
            <a:fillRect/>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AFD49E-AC27-2EE1-4EE6-727A2102F21D}"/>
              </a:ext>
            </a:extLst>
          </p:cNvPr>
          <p:cNvSpPr>
            <a:spLocks noGrp="1"/>
          </p:cNvSpPr>
          <p:nvPr>
            <p:ph type="ctrTitle"/>
          </p:nvPr>
        </p:nvSpPr>
        <p:spPr>
          <a:xfrm>
            <a:off x="7935402" y="743447"/>
            <a:ext cx="3445765" cy="1837566"/>
          </a:xfrm>
          <a:noFill/>
        </p:spPr>
        <p:txBody>
          <a:bodyPr>
            <a:normAutofit/>
          </a:bodyPr>
          <a:lstStyle/>
          <a:p>
            <a:pPr algn="l"/>
            <a:r>
              <a:rPr lang="en-US" sz="5200" dirty="0"/>
              <a:t>AI-Powered Elderly Care</a:t>
            </a:r>
          </a:p>
        </p:txBody>
      </p:sp>
      <p:sp>
        <p:nvSpPr>
          <p:cNvPr id="3" name="Subtitle 2">
            <a:extLst>
              <a:ext uri="{FF2B5EF4-FFF2-40B4-BE49-F238E27FC236}">
                <a16:creationId xmlns:a16="http://schemas.microsoft.com/office/drawing/2014/main" id="{4B64F522-5C1F-86A2-DF68-79340006061E}"/>
              </a:ext>
            </a:extLst>
          </p:cNvPr>
          <p:cNvSpPr>
            <a:spLocks noGrp="1"/>
          </p:cNvSpPr>
          <p:nvPr>
            <p:ph type="subTitle" idx="1"/>
          </p:nvPr>
        </p:nvSpPr>
        <p:spPr>
          <a:xfrm>
            <a:off x="8172924" y="2686340"/>
            <a:ext cx="3445766" cy="1485319"/>
          </a:xfrm>
          <a:noFill/>
        </p:spPr>
        <p:txBody>
          <a:bodyPr>
            <a:normAutofit/>
          </a:bodyPr>
          <a:lstStyle/>
          <a:p>
            <a:pPr algn="l"/>
            <a:r>
              <a:rPr lang="en-US" sz="1300" dirty="0"/>
              <a:t>Trusted, human-aligned automation for modern caregiving.</a:t>
            </a:r>
            <a:br>
              <a:rPr lang="en-US" sz="1300" dirty="0"/>
            </a:br>
            <a:endParaRPr lang="en-US" sz="1300" dirty="0"/>
          </a:p>
          <a:p>
            <a:pPr algn="l"/>
            <a:r>
              <a:rPr lang="en-US" sz="1300" dirty="0"/>
              <a:t>We transform daily care operations into intelligent, transparent workflows that amplify—not replace—the human touch.</a:t>
            </a:r>
          </a:p>
        </p:txBody>
      </p:sp>
      <p:sp>
        <p:nvSpPr>
          <p:cNvPr id="8" name="TextBox 7">
            <a:extLst>
              <a:ext uri="{FF2B5EF4-FFF2-40B4-BE49-F238E27FC236}">
                <a16:creationId xmlns:a16="http://schemas.microsoft.com/office/drawing/2014/main" id="{C6CAB1FF-CDE5-1997-F546-008B50995D16}"/>
              </a:ext>
            </a:extLst>
          </p:cNvPr>
          <p:cNvSpPr txBox="1"/>
          <p:nvPr/>
        </p:nvSpPr>
        <p:spPr>
          <a:xfrm>
            <a:off x="8748473" y="4514447"/>
            <a:ext cx="2294667" cy="203132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b="1" u="sng" dirty="0"/>
              <a:t>Hackathon Team 6:</a:t>
            </a:r>
          </a:p>
          <a:p>
            <a:r>
              <a:rPr lang="en-US" dirty="0"/>
              <a:t>Parag Doshi</a:t>
            </a:r>
          </a:p>
          <a:p>
            <a:r>
              <a:rPr lang="en-US" dirty="0"/>
              <a:t>Shaurya Sundaram</a:t>
            </a:r>
          </a:p>
          <a:p>
            <a:r>
              <a:rPr lang="en-US" dirty="0"/>
              <a:t>Chaitanya Innamuri</a:t>
            </a:r>
          </a:p>
          <a:p>
            <a:r>
              <a:rPr lang="en-US" dirty="0"/>
              <a:t>Srinivasan Murali</a:t>
            </a:r>
          </a:p>
          <a:p>
            <a:r>
              <a:rPr lang="en-US" dirty="0"/>
              <a:t>Corinthian Carpenter</a:t>
            </a:r>
          </a:p>
          <a:p>
            <a:r>
              <a:rPr lang="en-US" dirty="0"/>
              <a:t>Niranjan Singh</a:t>
            </a:r>
          </a:p>
        </p:txBody>
      </p:sp>
    </p:spTree>
    <p:extLst>
      <p:ext uri="{BB962C8B-B14F-4D97-AF65-F5344CB8AC3E}">
        <p14:creationId xmlns:p14="http://schemas.microsoft.com/office/powerpoint/2010/main" val="5559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5C4B3-3A5D-6413-E536-1EC1CC1CC472}"/>
              </a:ext>
            </a:extLst>
          </p:cNvPr>
          <p:cNvSpPr>
            <a:spLocks noGrp="1"/>
          </p:cNvSpPr>
          <p:nvPr>
            <p:ph type="title"/>
          </p:nvPr>
        </p:nvSpPr>
        <p:spPr>
          <a:xfrm>
            <a:off x="589557" y="244742"/>
            <a:ext cx="9603753" cy="1235225"/>
          </a:xfrm>
        </p:spPr>
        <p:txBody>
          <a:bodyPr vert="horz" lIns="91440" tIns="45720" rIns="91440" bIns="45720" rtlCol="0" anchor="ctr">
            <a:normAutofit/>
          </a:bodyPr>
          <a:lstStyle/>
          <a:p>
            <a:r>
              <a:rPr lang="en-US" sz="3600" kern="1200" dirty="0">
                <a:solidFill>
                  <a:schemeClr val="tx1"/>
                </a:solidFill>
                <a:latin typeface="+mj-lt"/>
                <a:ea typeface="+mj-ea"/>
                <a:cs typeface="+mj-cs"/>
              </a:rPr>
              <a:t>MCP Server &amp; App Running Successfully</a:t>
            </a:r>
          </a:p>
        </p:txBody>
      </p:sp>
      <p:pic>
        <p:nvPicPr>
          <p:cNvPr id="5" name="Content Placeholder 4">
            <a:extLst>
              <a:ext uri="{FF2B5EF4-FFF2-40B4-BE49-F238E27FC236}">
                <a16:creationId xmlns:a16="http://schemas.microsoft.com/office/drawing/2014/main" id="{C32D4029-99F1-D93A-8C29-043ACB815EF0}"/>
              </a:ext>
            </a:extLst>
          </p:cNvPr>
          <p:cNvPicPr>
            <a:picLocks noGrp="1" noChangeAspect="1"/>
          </p:cNvPicPr>
          <p:nvPr>
            <p:ph idx="1"/>
          </p:nvPr>
        </p:nvPicPr>
        <p:blipFill>
          <a:blip r:embed="rId2"/>
          <a:stretch>
            <a:fillRect/>
          </a:stretch>
        </p:blipFill>
        <p:spPr>
          <a:xfrm>
            <a:off x="234165" y="1696413"/>
            <a:ext cx="8560970" cy="4580120"/>
          </a:xfrm>
          <a:prstGeom prst="rect">
            <a:avLst/>
          </a:prstGeom>
          <a:effectLst/>
        </p:spPr>
      </p:pic>
      <p:sp>
        <p:nvSpPr>
          <p:cNvPr id="7" name="TextBox 6">
            <a:extLst>
              <a:ext uri="{FF2B5EF4-FFF2-40B4-BE49-F238E27FC236}">
                <a16:creationId xmlns:a16="http://schemas.microsoft.com/office/drawing/2014/main" id="{8F1076E4-55FC-2AFD-0FFF-D6CBC1DB6000}"/>
              </a:ext>
            </a:extLst>
          </p:cNvPr>
          <p:cNvSpPr txBox="1"/>
          <p:nvPr/>
        </p:nvSpPr>
        <p:spPr>
          <a:xfrm>
            <a:off x="8912216" y="980947"/>
            <a:ext cx="3162701" cy="5632311"/>
          </a:xfrm>
          <a:prstGeom prst="rect">
            <a:avLst/>
          </a:prstGeom>
          <a:noFill/>
        </p:spPr>
        <p:txBody>
          <a:bodyPr wrap="square">
            <a:spAutoFit/>
          </a:bodyPr>
          <a:lstStyle/>
          <a:p>
            <a:r>
              <a:rPr lang="en-US" sz="1000" dirty="0"/>
              <a:t>MCP TEST RESULT SUMMARY================================================================================✅ Status: PASSED📊 Found: 2 real provider(s)Providers Found:--------------------------------------------------------------------------------1. UCHealth Emergency Care – Broomfield Hospital   Address: 1 Descombes Dr, Broomfield, CO 80020   Distance: 1.12 miles   Travel Time: 2 minutes   Rating: 3.5/5.0   Skills: 24/7 emergency care, minor to life-threatening injuries, board-certified emergency physicians, access to Level 1 trauma center, emergency medical services2. </a:t>
            </a:r>
            <a:r>
              <a:rPr lang="en-US" sz="1000" dirty="0" err="1"/>
              <a:t>NextCare</a:t>
            </a:r>
            <a:r>
              <a:rPr lang="en-US" sz="1000" dirty="0"/>
              <a:t> Urgent Care - 121st   Address: 4590 West 121st Avenue, Broomfield, CO 80020   Distance: 0.59 miles   Travel Time: 1 minutes   Rating: 3.5/5.0   Skills: urgent care services, illness and injury treatment, COVID-19 testing, X-rays🎯 RECOMMENDATION (Emergency - High Urgency):--------------------------------------------------------------------------------   Name: </a:t>
            </a:r>
            <a:r>
              <a:rPr lang="en-US" sz="1000" dirty="0" err="1"/>
              <a:t>NextCare</a:t>
            </a:r>
            <a:r>
              <a:rPr lang="en-US" sz="1000" dirty="0"/>
              <a:t> Urgent Care - 121st   Address: 4590 West 121st Avenue, Broomfield, CO 80020   Distance: 0.59 miles   Travel Time: 1 minutes   Rating: 3.5/5.0   Skills: urgent care services, illness and injury treatment, COVID-19 testing, X-rays   ⚠️  EMERGENCY SITUATION: Multiple bone fractures   ✅ Recommended: Closest provider (high urgency)📊 METADATA:--------------------------------------------------------------------------------   Urgency: high (Emergency)   Service Type: Emergency Care   Patient Address: 12510 </a:t>
            </a:r>
            <a:r>
              <a:rPr lang="en-US" sz="1000" dirty="0" err="1"/>
              <a:t>wolff</a:t>
            </a:r>
            <a:r>
              <a:rPr lang="en-US" sz="1000" dirty="0"/>
              <a:t> </a:t>
            </a:r>
            <a:r>
              <a:rPr lang="en-US" sz="1000" dirty="0" err="1"/>
              <a:t>st</a:t>
            </a:r>
            <a:r>
              <a:rPr lang="en-US" sz="1000" dirty="0"/>
              <a:t>, Broomfield, co, 80020   Search Radius Used: 10 miles   Max Distance: 1.12 miles   Total Found: 2================================================================================TEST COMPLETE================================================================================</a:t>
            </a:r>
          </a:p>
        </p:txBody>
      </p:sp>
    </p:spTree>
    <p:extLst>
      <p:ext uri="{BB962C8B-B14F-4D97-AF65-F5344CB8AC3E}">
        <p14:creationId xmlns:p14="http://schemas.microsoft.com/office/powerpoint/2010/main" val="751101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4B29C-15AC-F733-803D-A009AD82D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A00FFD-2FF5-6567-41BB-FFDD60A3F9E7}"/>
              </a:ext>
            </a:extLst>
          </p:cNvPr>
          <p:cNvSpPr>
            <a:spLocks noGrp="1"/>
          </p:cNvSpPr>
          <p:nvPr>
            <p:ph type="title"/>
          </p:nvPr>
        </p:nvSpPr>
        <p:spPr>
          <a:xfrm>
            <a:off x="243839" y="365125"/>
            <a:ext cx="11817531" cy="515693"/>
          </a:xfrm>
        </p:spPr>
        <p:txBody>
          <a:bodyPr>
            <a:normAutofit fontScale="90000"/>
          </a:bodyPr>
          <a:lstStyle/>
          <a:p>
            <a:r>
              <a:rPr lang="en-US" dirty="0"/>
              <a:t>From Camera to Care to Compliance to Audit Readiness</a:t>
            </a:r>
            <a:br>
              <a:rPr lang="en-US" dirty="0"/>
            </a:br>
            <a:r>
              <a:rPr lang="en-US" sz="2200" dirty="0"/>
              <a:t>Goals: Instant care &amp; unmatched Medicaid compliance with the new “Big Beautiful Bill”</a:t>
            </a:r>
            <a:endParaRPr lang="en-US" dirty="0"/>
          </a:p>
        </p:txBody>
      </p:sp>
      <p:sp>
        <p:nvSpPr>
          <p:cNvPr id="4" name="Rectangle: Rounded Corners 3">
            <a:extLst>
              <a:ext uri="{FF2B5EF4-FFF2-40B4-BE49-F238E27FC236}">
                <a16:creationId xmlns:a16="http://schemas.microsoft.com/office/drawing/2014/main" id="{83E9DE08-0918-4409-B142-8B2FECF84452}"/>
              </a:ext>
            </a:extLst>
          </p:cNvPr>
          <p:cNvSpPr/>
          <p:nvPr/>
        </p:nvSpPr>
        <p:spPr>
          <a:xfrm>
            <a:off x="870357" y="2297903"/>
            <a:ext cx="3413389" cy="3535512"/>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Compliance Agent</a:t>
            </a:r>
          </a:p>
        </p:txBody>
      </p:sp>
      <p:sp>
        <p:nvSpPr>
          <p:cNvPr id="5" name="Rectangle: Rounded Corners 4">
            <a:extLst>
              <a:ext uri="{FF2B5EF4-FFF2-40B4-BE49-F238E27FC236}">
                <a16:creationId xmlns:a16="http://schemas.microsoft.com/office/drawing/2014/main" id="{FCB89DDC-7E02-E0A0-F26B-E3A6041DFCDF}"/>
              </a:ext>
            </a:extLst>
          </p:cNvPr>
          <p:cNvSpPr/>
          <p:nvPr/>
        </p:nvSpPr>
        <p:spPr>
          <a:xfrm>
            <a:off x="4834644" y="1762998"/>
            <a:ext cx="3336587" cy="3958842"/>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t" anchorCtr="0"/>
          <a:lstStyle/>
          <a:p>
            <a:pPr algn="ctr"/>
            <a:r>
              <a:rPr lang="en-US" dirty="0"/>
              <a:t>Diagnosis Agent</a:t>
            </a:r>
            <a:br>
              <a:rPr lang="en-US" dirty="0"/>
            </a:br>
            <a:r>
              <a:rPr lang="en-US" sz="800" dirty="0"/>
              <a:t>(initial)</a:t>
            </a:r>
            <a:endParaRPr lang="en-US" dirty="0"/>
          </a:p>
        </p:txBody>
      </p:sp>
      <p:sp>
        <p:nvSpPr>
          <p:cNvPr id="6" name="Rectangle: Rounded Corners 5">
            <a:extLst>
              <a:ext uri="{FF2B5EF4-FFF2-40B4-BE49-F238E27FC236}">
                <a16:creationId xmlns:a16="http://schemas.microsoft.com/office/drawing/2014/main" id="{02402CD0-000A-9137-4FB7-8BA43F1BBA46}"/>
              </a:ext>
            </a:extLst>
          </p:cNvPr>
          <p:cNvSpPr/>
          <p:nvPr/>
        </p:nvSpPr>
        <p:spPr>
          <a:xfrm>
            <a:off x="8531156" y="2297903"/>
            <a:ext cx="3336587" cy="3423935"/>
          </a:xfrm>
          <a:prstGeom prst="roundRect">
            <a:avLst/>
          </a:prstGeom>
        </p:spPr>
        <p:style>
          <a:lnRef idx="2">
            <a:schemeClr val="accent5"/>
          </a:lnRef>
          <a:fillRef idx="1">
            <a:schemeClr val="lt1"/>
          </a:fillRef>
          <a:effectRef idx="0">
            <a:schemeClr val="accent5"/>
          </a:effectRef>
          <a:fontRef idx="minor">
            <a:schemeClr val="dk1"/>
          </a:fontRef>
        </p:style>
        <p:txBody>
          <a:bodyPr rtlCol="0" anchor="t" anchorCtr="0"/>
          <a:lstStyle/>
          <a:p>
            <a:pPr algn="ctr"/>
            <a:r>
              <a:rPr lang="en-US" dirty="0"/>
              <a:t>Claims Agent</a:t>
            </a:r>
            <a:br>
              <a:rPr lang="en-US" dirty="0"/>
            </a:br>
            <a:r>
              <a:rPr lang="en-US" sz="1000" dirty="0"/>
              <a:t>(time-permitting)</a:t>
            </a:r>
            <a:endParaRPr lang="en-US" dirty="0"/>
          </a:p>
        </p:txBody>
      </p:sp>
      <p:sp>
        <p:nvSpPr>
          <p:cNvPr id="7" name="Rectangle 6">
            <a:extLst>
              <a:ext uri="{FF2B5EF4-FFF2-40B4-BE49-F238E27FC236}">
                <a16:creationId xmlns:a16="http://schemas.microsoft.com/office/drawing/2014/main" id="{58A0FA6C-F1C6-563C-8227-4B81D8D4EC4A}"/>
              </a:ext>
            </a:extLst>
          </p:cNvPr>
          <p:cNvSpPr/>
          <p:nvPr/>
        </p:nvSpPr>
        <p:spPr>
          <a:xfrm>
            <a:off x="6032465" y="1196681"/>
            <a:ext cx="940947"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Image from Phone</a:t>
            </a:r>
          </a:p>
        </p:txBody>
      </p:sp>
      <p:cxnSp>
        <p:nvCxnSpPr>
          <p:cNvPr id="9" name="Connector: Elbow 8">
            <a:extLst>
              <a:ext uri="{FF2B5EF4-FFF2-40B4-BE49-F238E27FC236}">
                <a16:creationId xmlns:a16="http://schemas.microsoft.com/office/drawing/2014/main" id="{A28BD0D1-B7FF-459F-0894-9ECD999D209E}"/>
              </a:ext>
            </a:extLst>
          </p:cNvPr>
          <p:cNvCxnSpPr>
            <a:cxnSpLocks/>
            <a:stCxn id="7" idx="2"/>
            <a:endCxn id="5" idx="0"/>
          </p:cNvCxnSpPr>
          <p:nvPr/>
        </p:nvCxnSpPr>
        <p:spPr>
          <a:xfrm rot="5400000">
            <a:off x="6362656" y="1622714"/>
            <a:ext cx="28056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6DEBBCB1-C13C-7669-CEC5-912ACBDB46D1}"/>
              </a:ext>
            </a:extLst>
          </p:cNvPr>
          <p:cNvSpPr/>
          <p:nvPr/>
        </p:nvSpPr>
        <p:spPr>
          <a:xfrm>
            <a:off x="5053314" y="4909525"/>
            <a:ext cx="940947"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Instant Care</a:t>
            </a:r>
          </a:p>
        </p:txBody>
      </p:sp>
      <p:sp>
        <p:nvSpPr>
          <p:cNvPr id="18" name="Rectangle 17">
            <a:extLst>
              <a:ext uri="{FF2B5EF4-FFF2-40B4-BE49-F238E27FC236}">
                <a16:creationId xmlns:a16="http://schemas.microsoft.com/office/drawing/2014/main" id="{55CF80F1-2881-6D9C-6169-6EC13C00E6F8}"/>
              </a:ext>
            </a:extLst>
          </p:cNvPr>
          <p:cNvSpPr/>
          <p:nvPr/>
        </p:nvSpPr>
        <p:spPr>
          <a:xfrm>
            <a:off x="6858908" y="4909524"/>
            <a:ext cx="1055451" cy="367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Schedule Visit</a:t>
            </a:r>
          </a:p>
        </p:txBody>
      </p:sp>
      <p:sp>
        <p:nvSpPr>
          <p:cNvPr id="19" name="Rectangle 18">
            <a:extLst>
              <a:ext uri="{FF2B5EF4-FFF2-40B4-BE49-F238E27FC236}">
                <a16:creationId xmlns:a16="http://schemas.microsoft.com/office/drawing/2014/main" id="{B8455C86-F3EE-7D28-E2E7-3D6D658D2ECC}"/>
              </a:ext>
            </a:extLst>
          </p:cNvPr>
          <p:cNvSpPr/>
          <p:nvPr/>
        </p:nvSpPr>
        <p:spPr>
          <a:xfrm>
            <a:off x="5856262" y="3234076"/>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Caregiver Matcher</a:t>
            </a:r>
          </a:p>
        </p:txBody>
      </p:sp>
      <p:sp>
        <p:nvSpPr>
          <p:cNvPr id="20" name="TextBox 19">
            <a:extLst>
              <a:ext uri="{FF2B5EF4-FFF2-40B4-BE49-F238E27FC236}">
                <a16:creationId xmlns:a16="http://schemas.microsoft.com/office/drawing/2014/main" id="{0C4F9C92-A45C-3F8A-04E0-7A1EDD78B369}"/>
              </a:ext>
            </a:extLst>
          </p:cNvPr>
          <p:cNvSpPr txBox="1"/>
          <p:nvPr/>
        </p:nvSpPr>
        <p:spPr>
          <a:xfrm>
            <a:off x="7213783" y="3214124"/>
            <a:ext cx="1020001" cy="1015663"/>
          </a:xfrm>
          <a:prstGeom prst="rect">
            <a:avLst/>
          </a:prstGeom>
          <a:noFill/>
        </p:spPr>
        <p:txBody>
          <a:bodyPr wrap="square" rtlCol="0">
            <a:spAutoFit/>
          </a:bodyPr>
          <a:lstStyle/>
          <a:p>
            <a:r>
              <a:rPr lang="en-US" sz="1000" u="sng" dirty="0"/>
              <a:t>Matching Criteria:</a:t>
            </a:r>
            <a:br>
              <a:rPr lang="en-US" sz="1000" dirty="0"/>
            </a:br>
            <a:r>
              <a:rPr lang="en-US" sz="1000" dirty="0"/>
              <a:t>Proximity, Skills, Feedback</a:t>
            </a:r>
            <a:br>
              <a:rPr lang="en-US" sz="1000" dirty="0"/>
            </a:br>
            <a:r>
              <a:rPr lang="en-US" sz="1000" dirty="0"/>
              <a:t>Patient history</a:t>
            </a:r>
          </a:p>
        </p:txBody>
      </p:sp>
      <p:sp>
        <p:nvSpPr>
          <p:cNvPr id="21" name="Cylinder 20">
            <a:extLst>
              <a:ext uri="{FF2B5EF4-FFF2-40B4-BE49-F238E27FC236}">
                <a16:creationId xmlns:a16="http://schemas.microsoft.com/office/drawing/2014/main" id="{860F8783-DC74-B946-ECC6-2BAE81E9D36F}"/>
              </a:ext>
            </a:extLst>
          </p:cNvPr>
          <p:cNvSpPr/>
          <p:nvPr/>
        </p:nvSpPr>
        <p:spPr>
          <a:xfrm>
            <a:off x="5063442" y="3512434"/>
            <a:ext cx="729346" cy="62865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Caregiver</a:t>
            </a:r>
            <a:br>
              <a:rPr lang="en-US" sz="1000" dirty="0"/>
            </a:br>
            <a:r>
              <a:rPr lang="en-US" sz="1000" dirty="0"/>
              <a:t>RAG</a:t>
            </a:r>
          </a:p>
        </p:txBody>
      </p:sp>
      <p:sp>
        <p:nvSpPr>
          <p:cNvPr id="22" name="Flowchart: Decision 21">
            <a:extLst>
              <a:ext uri="{FF2B5EF4-FFF2-40B4-BE49-F238E27FC236}">
                <a16:creationId xmlns:a16="http://schemas.microsoft.com/office/drawing/2014/main" id="{70C0E559-1F2A-99CF-5E61-B62F24E70BAD}"/>
              </a:ext>
            </a:extLst>
          </p:cNvPr>
          <p:cNvSpPr/>
          <p:nvPr/>
        </p:nvSpPr>
        <p:spPr>
          <a:xfrm>
            <a:off x="5792788" y="4161985"/>
            <a:ext cx="1456409" cy="4531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2</a:t>
            </a:r>
            <a:r>
              <a:rPr lang="en-US" sz="1000" baseline="30000" dirty="0"/>
              <a:t>nd</a:t>
            </a:r>
            <a:r>
              <a:rPr lang="en-US" sz="1000" dirty="0"/>
              <a:t> opinion?</a:t>
            </a:r>
          </a:p>
        </p:txBody>
      </p:sp>
      <p:cxnSp>
        <p:nvCxnSpPr>
          <p:cNvPr id="24" name="Connector: Elbow 23">
            <a:extLst>
              <a:ext uri="{FF2B5EF4-FFF2-40B4-BE49-F238E27FC236}">
                <a16:creationId xmlns:a16="http://schemas.microsoft.com/office/drawing/2014/main" id="{B9CF6861-F110-3F31-DAEC-3189EEF92A17}"/>
              </a:ext>
            </a:extLst>
          </p:cNvPr>
          <p:cNvCxnSpPr>
            <a:cxnSpLocks/>
            <a:stCxn id="22" idx="3"/>
            <a:endCxn id="18" idx="0"/>
          </p:cNvCxnSpPr>
          <p:nvPr/>
        </p:nvCxnSpPr>
        <p:spPr>
          <a:xfrm>
            <a:off x="7249197" y="4388541"/>
            <a:ext cx="137437" cy="52098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873FBD3B-0846-B54D-4405-735FE96AF0FF}"/>
              </a:ext>
            </a:extLst>
          </p:cNvPr>
          <p:cNvCxnSpPr>
            <a:cxnSpLocks/>
            <a:stCxn id="22" idx="1"/>
            <a:endCxn id="17" idx="0"/>
          </p:cNvCxnSpPr>
          <p:nvPr/>
        </p:nvCxnSpPr>
        <p:spPr>
          <a:xfrm rot="10800000" flipV="1">
            <a:off x="5523788" y="4388541"/>
            <a:ext cx="269000" cy="520984"/>
          </a:xfrm>
          <a:prstGeom prst="bent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A31CA991-F853-AB3E-9270-96BB4104BD16}"/>
              </a:ext>
            </a:extLst>
          </p:cNvPr>
          <p:cNvCxnSpPr>
            <a:cxnSpLocks/>
            <a:stCxn id="18" idx="1"/>
            <a:endCxn id="35" idx="1"/>
          </p:cNvCxnSpPr>
          <p:nvPr/>
        </p:nvCxnSpPr>
        <p:spPr>
          <a:xfrm rot="10800000" flipH="1" flipV="1">
            <a:off x="6858908" y="5093186"/>
            <a:ext cx="147256" cy="1125927"/>
          </a:xfrm>
          <a:prstGeom prst="bentConnector3">
            <a:avLst>
              <a:gd name="adj1" fmla="val -155240"/>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Flowchart: Multidocument 34">
            <a:extLst>
              <a:ext uri="{FF2B5EF4-FFF2-40B4-BE49-F238E27FC236}">
                <a16:creationId xmlns:a16="http://schemas.microsoft.com/office/drawing/2014/main" id="{0064BAF5-DD91-27C8-50A2-F35872A1374F}"/>
              </a:ext>
            </a:extLst>
          </p:cNvPr>
          <p:cNvSpPr/>
          <p:nvPr/>
        </p:nvSpPr>
        <p:spPr>
          <a:xfrm>
            <a:off x="7006164" y="6031667"/>
            <a:ext cx="875441" cy="374894"/>
          </a:xfrm>
          <a:prstGeom prst="flowChartMultidocumen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Physician Providers</a:t>
            </a:r>
          </a:p>
        </p:txBody>
      </p:sp>
      <p:cxnSp>
        <p:nvCxnSpPr>
          <p:cNvPr id="53" name="Connector: Elbow 52">
            <a:extLst>
              <a:ext uri="{FF2B5EF4-FFF2-40B4-BE49-F238E27FC236}">
                <a16:creationId xmlns:a16="http://schemas.microsoft.com/office/drawing/2014/main" id="{62AB5F45-7BE1-5974-A9A2-16E6C62C468D}"/>
              </a:ext>
            </a:extLst>
          </p:cNvPr>
          <p:cNvCxnSpPr>
            <a:cxnSpLocks/>
            <a:stCxn id="35" idx="3"/>
            <a:endCxn id="18" idx="3"/>
          </p:cNvCxnSpPr>
          <p:nvPr/>
        </p:nvCxnSpPr>
        <p:spPr>
          <a:xfrm flipV="1">
            <a:off x="7881605" y="5093187"/>
            <a:ext cx="32754" cy="1125927"/>
          </a:xfrm>
          <a:prstGeom prst="bentConnector3">
            <a:avLst>
              <a:gd name="adj1" fmla="val 79793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ctor: Elbow 63">
            <a:extLst>
              <a:ext uri="{FF2B5EF4-FFF2-40B4-BE49-F238E27FC236}">
                <a16:creationId xmlns:a16="http://schemas.microsoft.com/office/drawing/2014/main" id="{B1EE6721-2BF5-26E5-C767-FA7EC386E247}"/>
              </a:ext>
            </a:extLst>
          </p:cNvPr>
          <p:cNvCxnSpPr>
            <a:stCxn id="21" idx="1"/>
            <a:endCxn id="19" idx="1"/>
          </p:cNvCxnSpPr>
          <p:nvPr/>
        </p:nvCxnSpPr>
        <p:spPr>
          <a:xfrm rot="5400000" flipH="1" flipV="1">
            <a:off x="5574447" y="3230620"/>
            <a:ext cx="135483" cy="42814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C3F89C1F-179B-B4AE-C266-52DEB89F7B70}"/>
              </a:ext>
            </a:extLst>
          </p:cNvPr>
          <p:cNvCxnSpPr>
            <a:cxnSpLocks/>
            <a:stCxn id="19" idx="2"/>
            <a:endCxn id="22" idx="0"/>
          </p:cNvCxnSpPr>
          <p:nvPr/>
        </p:nvCxnSpPr>
        <p:spPr>
          <a:xfrm rot="16200000" flipH="1">
            <a:off x="6192562" y="3833553"/>
            <a:ext cx="642159" cy="1470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12056587-50B7-2D76-5283-10336014EF10}"/>
              </a:ext>
            </a:extLst>
          </p:cNvPr>
          <p:cNvSpPr txBox="1"/>
          <p:nvPr/>
        </p:nvSpPr>
        <p:spPr>
          <a:xfrm rot="16200000">
            <a:off x="6285284" y="5583601"/>
            <a:ext cx="690719" cy="400110"/>
          </a:xfrm>
          <a:prstGeom prst="rect">
            <a:avLst/>
          </a:prstGeom>
          <a:noFill/>
        </p:spPr>
        <p:txBody>
          <a:bodyPr wrap="square" rtlCol="0">
            <a:spAutoFit/>
          </a:bodyPr>
          <a:lstStyle/>
          <a:p>
            <a:r>
              <a:rPr lang="en-US" sz="1000" dirty="0"/>
              <a:t>Request 3 slots</a:t>
            </a:r>
          </a:p>
        </p:txBody>
      </p:sp>
      <p:sp>
        <p:nvSpPr>
          <p:cNvPr id="68" name="TextBox 67">
            <a:extLst>
              <a:ext uri="{FF2B5EF4-FFF2-40B4-BE49-F238E27FC236}">
                <a16:creationId xmlns:a16="http://schemas.microsoft.com/office/drawing/2014/main" id="{012ECDE2-A2CB-05D4-638C-E5D117127542}"/>
              </a:ext>
            </a:extLst>
          </p:cNvPr>
          <p:cNvSpPr txBox="1"/>
          <p:nvPr/>
        </p:nvSpPr>
        <p:spPr>
          <a:xfrm rot="16200000">
            <a:off x="7684799" y="5343913"/>
            <a:ext cx="1055452" cy="553998"/>
          </a:xfrm>
          <a:prstGeom prst="rect">
            <a:avLst/>
          </a:prstGeom>
          <a:noFill/>
        </p:spPr>
        <p:txBody>
          <a:bodyPr wrap="square" rtlCol="0">
            <a:spAutoFit/>
          </a:bodyPr>
          <a:lstStyle/>
          <a:p>
            <a:r>
              <a:rPr lang="en-US" sz="1000" dirty="0"/>
              <a:t>Refuse or Confirm Appointment</a:t>
            </a:r>
          </a:p>
        </p:txBody>
      </p:sp>
      <p:sp>
        <p:nvSpPr>
          <p:cNvPr id="85" name="TextBox 84">
            <a:extLst>
              <a:ext uri="{FF2B5EF4-FFF2-40B4-BE49-F238E27FC236}">
                <a16:creationId xmlns:a16="http://schemas.microsoft.com/office/drawing/2014/main" id="{89665DBD-4E58-4E48-800D-0F12971AFAE4}"/>
              </a:ext>
            </a:extLst>
          </p:cNvPr>
          <p:cNvSpPr txBox="1"/>
          <p:nvPr/>
        </p:nvSpPr>
        <p:spPr>
          <a:xfrm>
            <a:off x="7881605" y="6223439"/>
            <a:ext cx="1172736" cy="553998"/>
          </a:xfrm>
          <a:prstGeom prst="rect">
            <a:avLst/>
          </a:prstGeom>
          <a:noFill/>
        </p:spPr>
        <p:txBody>
          <a:bodyPr wrap="square" rtlCol="0">
            <a:spAutoFit/>
          </a:bodyPr>
          <a:lstStyle/>
          <a:p>
            <a:r>
              <a:rPr lang="en-US" sz="1000" dirty="0"/>
              <a:t>Discover Services &amp; Real-time Availability</a:t>
            </a:r>
          </a:p>
        </p:txBody>
      </p:sp>
      <p:sp>
        <p:nvSpPr>
          <p:cNvPr id="86" name="Rectangle 85">
            <a:extLst>
              <a:ext uri="{FF2B5EF4-FFF2-40B4-BE49-F238E27FC236}">
                <a16:creationId xmlns:a16="http://schemas.microsoft.com/office/drawing/2014/main" id="{FBFE2456-29B3-3BBD-9735-1E8C8C98EF8F}"/>
              </a:ext>
            </a:extLst>
          </p:cNvPr>
          <p:cNvSpPr/>
          <p:nvPr/>
        </p:nvSpPr>
        <p:spPr>
          <a:xfrm>
            <a:off x="2262489" y="2799846"/>
            <a:ext cx="1099836"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Check Incident Record</a:t>
            </a:r>
          </a:p>
        </p:txBody>
      </p:sp>
      <p:sp>
        <p:nvSpPr>
          <p:cNvPr id="88" name="Rectangle 87">
            <a:extLst>
              <a:ext uri="{FF2B5EF4-FFF2-40B4-BE49-F238E27FC236}">
                <a16:creationId xmlns:a16="http://schemas.microsoft.com/office/drawing/2014/main" id="{E4688E2E-D2AF-5144-24B7-816C522FFD9B}"/>
              </a:ext>
            </a:extLst>
          </p:cNvPr>
          <p:cNvSpPr/>
          <p:nvPr/>
        </p:nvSpPr>
        <p:spPr>
          <a:xfrm>
            <a:off x="2259778" y="3220378"/>
            <a:ext cx="1099836"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List of findings/errors</a:t>
            </a:r>
          </a:p>
        </p:txBody>
      </p:sp>
      <p:sp>
        <p:nvSpPr>
          <p:cNvPr id="90" name="Flowchart: Decision 89">
            <a:extLst>
              <a:ext uri="{FF2B5EF4-FFF2-40B4-BE49-F238E27FC236}">
                <a16:creationId xmlns:a16="http://schemas.microsoft.com/office/drawing/2014/main" id="{38C372B1-6625-8041-2179-F7A9079AEB03}"/>
              </a:ext>
            </a:extLst>
          </p:cNvPr>
          <p:cNvSpPr/>
          <p:nvPr/>
        </p:nvSpPr>
        <p:spPr>
          <a:xfrm>
            <a:off x="2057001" y="3703732"/>
            <a:ext cx="1529861" cy="623724"/>
          </a:xfrm>
          <a:prstGeom prst="flowChartDecisio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err="1"/>
              <a:t>AutoFix</a:t>
            </a:r>
            <a:endParaRPr lang="en-US" sz="1000" dirty="0"/>
          </a:p>
        </p:txBody>
      </p:sp>
      <p:cxnSp>
        <p:nvCxnSpPr>
          <p:cNvPr id="95" name="Connector: Elbow 94">
            <a:extLst>
              <a:ext uri="{FF2B5EF4-FFF2-40B4-BE49-F238E27FC236}">
                <a16:creationId xmlns:a16="http://schemas.microsoft.com/office/drawing/2014/main" id="{FA689972-0D50-6CB5-3A33-8C224B9D9BCB}"/>
              </a:ext>
            </a:extLst>
          </p:cNvPr>
          <p:cNvCxnSpPr>
            <a:cxnSpLocks/>
            <a:stCxn id="17" idx="1"/>
            <a:endCxn id="86" idx="3"/>
          </p:cNvCxnSpPr>
          <p:nvPr/>
        </p:nvCxnSpPr>
        <p:spPr>
          <a:xfrm rot="10800000">
            <a:off x="3362326" y="2942722"/>
            <a:ext cx="1690989" cy="2109679"/>
          </a:xfrm>
          <a:prstGeom prst="bent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03D19407-F899-F8DB-FE5D-68A42642C5F5}"/>
              </a:ext>
            </a:extLst>
          </p:cNvPr>
          <p:cNvSpPr/>
          <p:nvPr/>
        </p:nvSpPr>
        <p:spPr>
          <a:xfrm>
            <a:off x="2334103" y="5042395"/>
            <a:ext cx="975656" cy="285750"/>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Fix Record</a:t>
            </a:r>
          </a:p>
        </p:txBody>
      </p:sp>
      <p:cxnSp>
        <p:nvCxnSpPr>
          <p:cNvPr id="106" name="Connector: Elbow 105">
            <a:extLst>
              <a:ext uri="{FF2B5EF4-FFF2-40B4-BE49-F238E27FC236}">
                <a16:creationId xmlns:a16="http://schemas.microsoft.com/office/drawing/2014/main" id="{A21C7FE9-AEDE-8777-873F-CB4D1D6503A1}"/>
              </a:ext>
            </a:extLst>
          </p:cNvPr>
          <p:cNvCxnSpPr>
            <a:cxnSpLocks/>
            <a:stCxn id="90" idx="2"/>
            <a:endCxn id="97" idx="0"/>
          </p:cNvCxnSpPr>
          <p:nvPr/>
        </p:nvCxnSpPr>
        <p:spPr>
          <a:xfrm rot="5400000">
            <a:off x="2464463" y="4684925"/>
            <a:ext cx="714939" cy="1"/>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E937D26E-5C64-AF40-FF63-A13D478F1895}"/>
              </a:ext>
            </a:extLst>
          </p:cNvPr>
          <p:cNvCxnSpPr>
            <a:cxnSpLocks/>
            <a:stCxn id="90" idx="3"/>
            <a:endCxn id="5" idx="1"/>
          </p:cNvCxnSpPr>
          <p:nvPr/>
        </p:nvCxnSpPr>
        <p:spPr>
          <a:xfrm flipV="1">
            <a:off x="3586862" y="3742419"/>
            <a:ext cx="1247782" cy="273175"/>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
        <p:nvSpPr>
          <p:cNvPr id="116" name="TextBox 115">
            <a:extLst>
              <a:ext uri="{FF2B5EF4-FFF2-40B4-BE49-F238E27FC236}">
                <a16:creationId xmlns:a16="http://schemas.microsoft.com/office/drawing/2014/main" id="{AD7F4DB7-10B4-1B1A-3119-62497678720B}"/>
              </a:ext>
            </a:extLst>
          </p:cNvPr>
          <p:cNvSpPr txBox="1"/>
          <p:nvPr/>
        </p:nvSpPr>
        <p:spPr>
          <a:xfrm>
            <a:off x="3344834" y="3787684"/>
            <a:ext cx="1093440" cy="246221"/>
          </a:xfrm>
          <a:prstGeom prst="rect">
            <a:avLst/>
          </a:prstGeom>
          <a:noFill/>
        </p:spPr>
        <p:txBody>
          <a:bodyPr wrap="square" rtlCol="0">
            <a:spAutoFit/>
          </a:bodyPr>
          <a:lstStyle/>
          <a:p>
            <a:pPr algn="ctr"/>
            <a:r>
              <a:rPr lang="en-US" sz="1000" dirty="0">
                <a:solidFill>
                  <a:schemeClr val="accent6">
                    <a:lumMod val="75000"/>
                  </a:schemeClr>
                </a:solidFill>
              </a:rPr>
              <a:t>Yes</a:t>
            </a:r>
          </a:p>
        </p:txBody>
      </p:sp>
      <p:sp>
        <p:nvSpPr>
          <p:cNvPr id="120" name="TextBox 119">
            <a:extLst>
              <a:ext uri="{FF2B5EF4-FFF2-40B4-BE49-F238E27FC236}">
                <a16:creationId xmlns:a16="http://schemas.microsoft.com/office/drawing/2014/main" id="{112CFA66-A913-CD05-952B-16FFB961B492}"/>
              </a:ext>
            </a:extLst>
          </p:cNvPr>
          <p:cNvSpPr txBox="1"/>
          <p:nvPr/>
        </p:nvSpPr>
        <p:spPr>
          <a:xfrm>
            <a:off x="6960916" y="2873650"/>
            <a:ext cx="1210314" cy="400110"/>
          </a:xfrm>
          <a:prstGeom prst="rect">
            <a:avLst/>
          </a:prstGeom>
          <a:noFill/>
        </p:spPr>
        <p:txBody>
          <a:bodyPr wrap="square">
            <a:spAutoFit/>
          </a:bodyPr>
          <a:lstStyle/>
          <a:p>
            <a:pPr algn="ctr"/>
            <a:r>
              <a:rPr lang="en-US" sz="1000" dirty="0"/>
              <a:t>Assign </a:t>
            </a:r>
            <a:br>
              <a:rPr lang="en-US" sz="1000" dirty="0"/>
            </a:br>
            <a:r>
              <a:rPr lang="en-US" sz="1000" dirty="0"/>
              <a:t>Caregiver</a:t>
            </a:r>
          </a:p>
        </p:txBody>
      </p:sp>
      <p:sp>
        <p:nvSpPr>
          <p:cNvPr id="125" name="TextBox 124">
            <a:extLst>
              <a:ext uri="{FF2B5EF4-FFF2-40B4-BE49-F238E27FC236}">
                <a16:creationId xmlns:a16="http://schemas.microsoft.com/office/drawing/2014/main" id="{C5DB6449-B738-CC41-F935-73F12DC028D0}"/>
              </a:ext>
            </a:extLst>
          </p:cNvPr>
          <p:cNvSpPr txBox="1"/>
          <p:nvPr/>
        </p:nvSpPr>
        <p:spPr>
          <a:xfrm>
            <a:off x="3500290" y="3979864"/>
            <a:ext cx="817221" cy="553998"/>
          </a:xfrm>
          <a:prstGeom prst="rect">
            <a:avLst/>
          </a:prstGeom>
          <a:noFill/>
        </p:spPr>
        <p:txBody>
          <a:bodyPr wrap="square">
            <a:spAutoFit/>
          </a:bodyPr>
          <a:lstStyle/>
          <a:p>
            <a:pPr algn="ctr"/>
            <a:r>
              <a:rPr lang="en-US" sz="1000" b="1" dirty="0">
                <a:solidFill>
                  <a:srgbClr val="00B050"/>
                </a:solidFill>
              </a:rPr>
              <a:t>Close Record &amp; badge it</a:t>
            </a:r>
          </a:p>
        </p:txBody>
      </p:sp>
      <p:sp>
        <p:nvSpPr>
          <p:cNvPr id="126" name="Rectangle 125">
            <a:extLst>
              <a:ext uri="{FF2B5EF4-FFF2-40B4-BE49-F238E27FC236}">
                <a16:creationId xmlns:a16="http://schemas.microsoft.com/office/drawing/2014/main" id="{9F45A9BB-D63F-EF6F-3443-20A016B42CEA}"/>
              </a:ext>
            </a:extLst>
          </p:cNvPr>
          <p:cNvSpPr/>
          <p:nvPr/>
        </p:nvSpPr>
        <p:spPr>
          <a:xfrm>
            <a:off x="9806660" y="3059132"/>
            <a:ext cx="966131" cy="438169"/>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Read Incidents</a:t>
            </a:r>
          </a:p>
        </p:txBody>
      </p:sp>
      <p:sp>
        <p:nvSpPr>
          <p:cNvPr id="128" name="Flowchart: Decision 127">
            <a:extLst>
              <a:ext uri="{FF2B5EF4-FFF2-40B4-BE49-F238E27FC236}">
                <a16:creationId xmlns:a16="http://schemas.microsoft.com/office/drawing/2014/main" id="{E07166B6-79B8-A6A5-AD01-3AF1BF5DEEBE}"/>
              </a:ext>
            </a:extLst>
          </p:cNvPr>
          <p:cNvSpPr/>
          <p:nvPr/>
        </p:nvSpPr>
        <p:spPr>
          <a:xfrm>
            <a:off x="9637698" y="4218764"/>
            <a:ext cx="1512704" cy="427343"/>
          </a:xfrm>
          <a:prstGeom prst="flowChartDecision">
            <a:avLst/>
          </a:prstGeom>
          <a:solidFill>
            <a:srgbClr val="7030A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00" dirty="0"/>
              <a:t>Reimbursed?</a:t>
            </a:r>
          </a:p>
        </p:txBody>
      </p:sp>
      <p:sp>
        <p:nvSpPr>
          <p:cNvPr id="129" name="Rectangle 128">
            <a:extLst>
              <a:ext uri="{FF2B5EF4-FFF2-40B4-BE49-F238E27FC236}">
                <a16:creationId xmlns:a16="http://schemas.microsoft.com/office/drawing/2014/main" id="{90AA2EC7-B54F-1DDD-1284-ACCFDD1F76CE}"/>
              </a:ext>
            </a:extLst>
          </p:cNvPr>
          <p:cNvSpPr/>
          <p:nvPr/>
        </p:nvSpPr>
        <p:spPr>
          <a:xfrm rot="16200000">
            <a:off x="11193116" y="3917590"/>
            <a:ext cx="920172" cy="285750"/>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Draft </a:t>
            </a:r>
            <a:r>
              <a:rPr lang="en-US" sz="1000" dirty="0" err="1"/>
              <a:t>Apeal</a:t>
            </a:r>
            <a:endParaRPr lang="en-US" sz="1000" dirty="0"/>
          </a:p>
        </p:txBody>
      </p:sp>
      <p:sp>
        <p:nvSpPr>
          <p:cNvPr id="130" name="Rectangle 129">
            <a:extLst>
              <a:ext uri="{FF2B5EF4-FFF2-40B4-BE49-F238E27FC236}">
                <a16:creationId xmlns:a16="http://schemas.microsoft.com/office/drawing/2014/main" id="{B56705A3-F750-88F3-E09C-EC82B41400BA}"/>
              </a:ext>
            </a:extLst>
          </p:cNvPr>
          <p:cNvSpPr/>
          <p:nvPr/>
        </p:nvSpPr>
        <p:spPr>
          <a:xfrm>
            <a:off x="9766565" y="5368822"/>
            <a:ext cx="975656" cy="269500"/>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Notify Center</a:t>
            </a:r>
          </a:p>
        </p:txBody>
      </p:sp>
      <p:cxnSp>
        <p:nvCxnSpPr>
          <p:cNvPr id="131" name="Connector: Elbow 130">
            <a:extLst>
              <a:ext uri="{FF2B5EF4-FFF2-40B4-BE49-F238E27FC236}">
                <a16:creationId xmlns:a16="http://schemas.microsoft.com/office/drawing/2014/main" id="{7268D6CE-C6A7-1264-711A-3495B7B6C90B}"/>
              </a:ext>
            </a:extLst>
          </p:cNvPr>
          <p:cNvCxnSpPr>
            <a:cxnSpLocks/>
            <a:stCxn id="128" idx="2"/>
            <a:endCxn id="130" idx="0"/>
          </p:cNvCxnSpPr>
          <p:nvPr/>
        </p:nvCxnSpPr>
        <p:spPr>
          <a:xfrm rot="5400000">
            <a:off x="9962865" y="4937636"/>
            <a:ext cx="722715" cy="139657"/>
          </a:xfrm>
          <a:prstGeom prst="bentConnector3">
            <a:avLst>
              <a:gd name="adj1" fmla="val 50000"/>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34" name="TextBox 133">
            <a:extLst>
              <a:ext uri="{FF2B5EF4-FFF2-40B4-BE49-F238E27FC236}">
                <a16:creationId xmlns:a16="http://schemas.microsoft.com/office/drawing/2014/main" id="{519FAEF0-A391-6D22-1C79-62FAE946F2A8}"/>
              </a:ext>
            </a:extLst>
          </p:cNvPr>
          <p:cNvSpPr txBox="1"/>
          <p:nvPr/>
        </p:nvSpPr>
        <p:spPr>
          <a:xfrm>
            <a:off x="9679351" y="4598195"/>
            <a:ext cx="1093440" cy="553998"/>
          </a:xfrm>
          <a:prstGeom prst="rect">
            <a:avLst/>
          </a:prstGeom>
          <a:noFill/>
        </p:spPr>
        <p:txBody>
          <a:bodyPr wrap="square" rtlCol="0">
            <a:spAutoFit/>
          </a:bodyPr>
          <a:lstStyle/>
          <a:p>
            <a:pPr algn="ctr"/>
            <a:r>
              <a:rPr lang="en-US" sz="1000" b="1" dirty="0">
                <a:solidFill>
                  <a:schemeClr val="accent2"/>
                </a:solidFill>
              </a:rPr>
              <a:t>Running Late</a:t>
            </a:r>
            <a:br>
              <a:rPr lang="en-US" sz="1000" b="1" dirty="0">
                <a:solidFill>
                  <a:schemeClr val="accent2"/>
                </a:solidFill>
              </a:rPr>
            </a:br>
            <a:r>
              <a:rPr lang="en-US" sz="1000" b="1" dirty="0">
                <a:solidFill>
                  <a:schemeClr val="accent2"/>
                </a:solidFill>
              </a:rPr>
              <a:t>(Hold appointment)</a:t>
            </a:r>
          </a:p>
        </p:txBody>
      </p:sp>
      <p:cxnSp>
        <p:nvCxnSpPr>
          <p:cNvPr id="135" name="Connector: Elbow 134">
            <a:extLst>
              <a:ext uri="{FF2B5EF4-FFF2-40B4-BE49-F238E27FC236}">
                <a16:creationId xmlns:a16="http://schemas.microsoft.com/office/drawing/2014/main" id="{21BD6336-B880-8073-7257-7B3869D15687}"/>
              </a:ext>
            </a:extLst>
          </p:cNvPr>
          <p:cNvCxnSpPr>
            <a:cxnSpLocks/>
            <a:stCxn id="128" idx="3"/>
          </p:cNvCxnSpPr>
          <p:nvPr/>
        </p:nvCxnSpPr>
        <p:spPr>
          <a:xfrm>
            <a:off x="11150402" y="4432436"/>
            <a:ext cx="351707" cy="678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92D5ED62-D5FE-B0C0-7E19-58475464302B}"/>
              </a:ext>
            </a:extLst>
          </p:cNvPr>
          <p:cNvSpPr txBox="1"/>
          <p:nvPr/>
        </p:nvSpPr>
        <p:spPr>
          <a:xfrm>
            <a:off x="10959493" y="4202490"/>
            <a:ext cx="387814" cy="246221"/>
          </a:xfrm>
          <a:prstGeom prst="rect">
            <a:avLst/>
          </a:prstGeom>
          <a:noFill/>
        </p:spPr>
        <p:txBody>
          <a:bodyPr wrap="square">
            <a:spAutoFit/>
          </a:bodyPr>
          <a:lstStyle/>
          <a:p>
            <a:r>
              <a:rPr lang="en-US" sz="1000" b="1" dirty="0">
                <a:solidFill>
                  <a:srgbClr val="FF0000"/>
                </a:solidFill>
              </a:rPr>
              <a:t>No</a:t>
            </a:r>
          </a:p>
        </p:txBody>
      </p:sp>
      <p:cxnSp>
        <p:nvCxnSpPr>
          <p:cNvPr id="140" name="Connector: Elbow 139">
            <a:extLst>
              <a:ext uri="{FF2B5EF4-FFF2-40B4-BE49-F238E27FC236}">
                <a16:creationId xmlns:a16="http://schemas.microsoft.com/office/drawing/2014/main" id="{61BAEA70-18E0-43AF-8C29-7040BFA562C0}"/>
              </a:ext>
            </a:extLst>
          </p:cNvPr>
          <p:cNvCxnSpPr>
            <a:cxnSpLocks/>
            <a:stCxn id="5" idx="3"/>
            <a:endCxn id="126" idx="1"/>
          </p:cNvCxnSpPr>
          <p:nvPr/>
        </p:nvCxnSpPr>
        <p:spPr>
          <a:xfrm flipV="1">
            <a:off x="8171231" y="3278217"/>
            <a:ext cx="1635429" cy="46420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71F76653-7F2D-B009-942C-FC5C3E6DA5F8}"/>
              </a:ext>
            </a:extLst>
          </p:cNvPr>
          <p:cNvCxnSpPr>
            <a:cxnSpLocks/>
            <a:stCxn id="129" idx="3"/>
            <a:endCxn id="4" idx="0"/>
          </p:cNvCxnSpPr>
          <p:nvPr/>
        </p:nvCxnSpPr>
        <p:spPr>
          <a:xfrm rot="16200000" flipV="1">
            <a:off x="6463889" y="-1588934"/>
            <a:ext cx="1302476" cy="9076150"/>
          </a:xfrm>
          <a:prstGeom prst="bentConnector3">
            <a:avLst>
              <a:gd name="adj1" fmla="val 149645"/>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Connector: Elbow 158">
            <a:extLst>
              <a:ext uri="{FF2B5EF4-FFF2-40B4-BE49-F238E27FC236}">
                <a16:creationId xmlns:a16="http://schemas.microsoft.com/office/drawing/2014/main" id="{FD0E891C-33D8-A04F-F6C9-62C804DE7C2C}"/>
              </a:ext>
            </a:extLst>
          </p:cNvPr>
          <p:cNvCxnSpPr>
            <a:cxnSpLocks/>
            <a:stCxn id="128" idx="1"/>
            <a:endCxn id="178" idx="0"/>
          </p:cNvCxnSpPr>
          <p:nvPr/>
        </p:nvCxnSpPr>
        <p:spPr>
          <a:xfrm rot="10800000" flipV="1">
            <a:off x="9295038" y="4432435"/>
            <a:ext cx="342660" cy="467445"/>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51BF90BD-1459-ADA6-4F9F-6397B347099E}"/>
              </a:ext>
            </a:extLst>
          </p:cNvPr>
          <p:cNvSpPr txBox="1"/>
          <p:nvPr/>
        </p:nvSpPr>
        <p:spPr>
          <a:xfrm>
            <a:off x="8818780" y="4475084"/>
            <a:ext cx="607387" cy="246221"/>
          </a:xfrm>
          <a:prstGeom prst="rect">
            <a:avLst/>
          </a:prstGeom>
          <a:noFill/>
        </p:spPr>
        <p:txBody>
          <a:bodyPr wrap="square" rtlCol="0">
            <a:spAutoFit/>
          </a:bodyPr>
          <a:lstStyle/>
          <a:p>
            <a:pPr algn="ctr"/>
            <a:r>
              <a:rPr lang="en-US" sz="1000" b="1" dirty="0">
                <a:solidFill>
                  <a:srgbClr val="00B050"/>
                </a:solidFill>
              </a:rPr>
              <a:t>Yes</a:t>
            </a:r>
          </a:p>
        </p:txBody>
      </p:sp>
      <p:cxnSp>
        <p:nvCxnSpPr>
          <p:cNvPr id="167" name="Connector: Elbow 166">
            <a:extLst>
              <a:ext uri="{FF2B5EF4-FFF2-40B4-BE49-F238E27FC236}">
                <a16:creationId xmlns:a16="http://schemas.microsoft.com/office/drawing/2014/main" id="{8FB0FB71-2E5C-E58C-E97C-70AD7936770F}"/>
              </a:ext>
            </a:extLst>
          </p:cNvPr>
          <p:cNvCxnSpPr>
            <a:cxnSpLocks/>
            <a:stCxn id="126" idx="2"/>
            <a:endCxn id="128" idx="0"/>
          </p:cNvCxnSpPr>
          <p:nvPr/>
        </p:nvCxnSpPr>
        <p:spPr>
          <a:xfrm rot="16200000" flipH="1">
            <a:off x="9981157" y="3805870"/>
            <a:ext cx="721463" cy="10432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Rectangle 177">
            <a:extLst>
              <a:ext uri="{FF2B5EF4-FFF2-40B4-BE49-F238E27FC236}">
                <a16:creationId xmlns:a16="http://schemas.microsoft.com/office/drawing/2014/main" id="{06865215-C726-0666-95E4-8E0FE7685813}"/>
              </a:ext>
            </a:extLst>
          </p:cNvPr>
          <p:cNvSpPr/>
          <p:nvPr/>
        </p:nvSpPr>
        <p:spPr>
          <a:xfrm>
            <a:off x="8869039" y="4899881"/>
            <a:ext cx="851998" cy="285750"/>
          </a:xfrm>
          <a:prstGeom prst="rect">
            <a:avLst/>
          </a:prstGeom>
          <a:solidFill>
            <a:srgbClr val="FFFF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solidFill>
                  <a:schemeClr val="tx1"/>
                </a:solidFill>
              </a:rPr>
              <a:t>Reconcile Acct</a:t>
            </a:r>
          </a:p>
        </p:txBody>
      </p:sp>
      <p:cxnSp>
        <p:nvCxnSpPr>
          <p:cNvPr id="181" name="Connector: Elbow 180">
            <a:extLst>
              <a:ext uri="{FF2B5EF4-FFF2-40B4-BE49-F238E27FC236}">
                <a16:creationId xmlns:a16="http://schemas.microsoft.com/office/drawing/2014/main" id="{66411E84-767B-A774-5388-AA771B34FDD5}"/>
              </a:ext>
            </a:extLst>
          </p:cNvPr>
          <p:cNvCxnSpPr>
            <a:cxnSpLocks/>
            <a:stCxn id="178" idx="2"/>
            <a:endCxn id="130" idx="1"/>
          </p:cNvCxnSpPr>
          <p:nvPr/>
        </p:nvCxnSpPr>
        <p:spPr>
          <a:xfrm rot="16200000" flipH="1">
            <a:off x="9371831" y="5108837"/>
            <a:ext cx="317941" cy="471527"/>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DDA3E6C5-A551-5E4F-C5F4-B25CB768627B}"/>
              </a:ext>
            </a:extLst>
          </p:cNvPr>
          <p:cNvSpPr txBox="1"/>
          <p:nvPr/>
        </p:nvSpPr>
        <p:spPr>
          <a:xfrm rot="16200000">
            <a:off x="5016328" y="4449036"/>
            <a:ext cx="817221" cy="246221"/>
          </a:xfrm>
          <a:prstGeom prst="rect">
            <a:avLst/>
          </a:prstGeom>
          <a:noFill/>
        </p:spPr>
        <p:txBody>
          <a:bodyPr wrap="square">
            <a:spAutoFit/>
          </a:bodyPr>
          <a:lstStyle/>
          <a:p>
            <a:pPr algn="ctr"/>
            <a:r>
              <a:rPr lang="en-US" sz="1000" b="1" dirty="0">
                <a:solidFill>
                  <a:schemeClr val="accent6">
                    <a:lumMod val="50000"/>
                  </a:schemeClr>
                </a:solidFill>
              </a:rPr>
              <a:t>No</a:t>
            </a:r>
          </a:p>
        </p:txBody>
      </p:sp>
      <p:sp>
        <p:nvSpPr>
          <p:cNvPr id="190" name="TextBox 189">
            <a:extLst>
              <a:ext uri="{FF2B5EF4-FFF2-40B4-BE49-F238E27FC236}">
                <a16:creationId xmlns:a16="http://schemas.microsoft.com/office/drawing/2014/main" id="{ABD976EF-9653-5A43-4E2B-CA31C2FFC48F}"/>
              </a:ext>
            </a:extLst>
          </p:cNvPr>
          <p:cNvSpPr txBox="1"/>
          <p:nvPr/>
        </p:nvSpPr>
        <p:spPr>
          <a:xfrm rot="16200000">
            <a:off x="7091478" y="4453884"/>
            <a:ext cx="817221" cy="246221"/>
          </a:xfrm>
          <a:prstGeom prst="rect">
            <a:avLst/>
          </a:prstGeom>
          <a:noFill/>
        </p:spPr>
        <p:txBody>
          <a:bodyPr wrap="square">
            <a:spAutoFit/>
          </a:bodyPr>
          <a:lstStyle/>
          <a:p>
            <a:pPr algn="ctr"/>
            <a:r>
              <a:rPr lang="en-US" sz="1000" b="1" dirty="0">
                <a:solidFill>
                  <a:srgbClr val="0070C0"/>
                </a:solidFill>
              </a:rPr>
              <a:t>Yes</a:t>
            </a:r>
          </a:p>
        </p:txBody>
      </p:sp>
      <p:cxnSp>
        <p:nvCxnSpPr>
          <p:cNvPr id="199" name="Connector: Elbow 198">
            <a:extLst>
              <a:ext uri="{FF2B5EF4-FFF2-40B4-BE49-F238E27FC236}">
                <a16:creationId xmlns:a16="http://schemas.microsoft.com/office/drawing/2014/main" id="{9D371DBD-F52B-E509-7A6C-E9FCB3D536F3}"/>
              </a:ext>
            </a:extLst>
          </p:cNvPr>
          <p:cNvCxnSpPr>
            <a:stCxn id="86" idx="2"/>
            <a:endCxn id="88" idx="0"/>
          </p:cNvCxnSpPr>
          <p:nvPr/>
        </p:nvCxnSpPr>
        <p:spPr>
          <a:xfrm rot="5400000">
            <a:off x="2743661" y="3151632"/>
            <a:ext cx="134782" cy="2711"/>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1" name="Connector: Elbow 200">
            <a:extLst>
              <a:ext uri="{FF2B5EF4-FFF2-40B4-BE49-F238E27FC236}">
                <a16:creationId xmlns:a16="http://schemas.microsoft.com/office/drawing/2014/main" id="{0DE564FD-3832-5B87-8F09-77482E5EA493}"/>
              </a:ext>
            </a:extLst>
          </p:cNvPr>
          <p:cNvCxnSpPr>
            <a:stCxn id="88" idx="2"/>
            <a:endCxn id="90" idx="0"/>
          </p:cNvCxnSpPr>
          <p:nvPr/>
        </p:nvCxnSpPr>
        <p:spPr>
          <a:xfrm rot="16200000" flipH="1">
            <a:off x="2717012" y="3598812"/>
            <a:ext cx="197604" cy="12236"/>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sp>
        <p:nvSpPr>
          <p:cNvPr id="3" name="TextBox 2">
            <a:extLst>
              <a:ext uri="{FF2B5EF4-FFF2-40B4-BE49-F238E27FC236}">
                <a16:creationId xmlns:a16="http://schemas.microsoft.com/office/drawing/2014/main" id="{B83A1458-D8CE-91C4-C3A7-638926A57756}"/>
              </a:ext>
            </a:extLst>
          </p:cNvPr>
          <p:cNvSpPr txBox="1"/>
          <p:nvPr/>
        </p:nvSpPr>
        <p:spPr>
          <a:xfrm>
            <a:off x="7061424" y="1136161"/>
            <a:ext cx="1220425" cy="400110"/>
          </a:xfrm>
          <a:prstGeom prst="rect">
            <a:avLst/>
          </a:prstGeom>
          <a:noFill/>
        </p:spPr>
        <p:txBody>
          <a:bodyPr wrap="square" rtlCol="0">
            <a:spAutoFit/>
          </a:bodyPr>
          <a:lstStyle/>
          <a:p>
            <a:r>
              <a:rPr lang="en-US" sz="1000" dirty="0"/>
              <a:t>Future: Add voice (e.g. </a:t>
            </a:r>
            <a:r>
              <a:rPr lang="en-US" sz="1000" dirty="0" err="1"/>
              <a:t>WhisprFlow</a:t>
            </a:r>
            <a:r>
              <a:rPr lang="en-US" sz="1000" dirty="0"/>
              <a:t>)</a:t>
            </a:r>
          </a:p>
        </p:txBody>
      </p:sp>
      <p:sp>
        <p:nvSpPr>
          <p:cNvPr id="12" name="Flowchart: Decision 11">
            <a:extLst>
              <a:ext uri="{FF2B5EF4-FFF2-40B4-BE49-F238E27FC236}">
                <a16:creationId xmlns:a16="http://schemas.microsoft.com/office/drawing/2014/main" id="{B7EBAF81-DEDD-3204-D9E4-463769A5D4AA}"/>
              </a:ext>
            </a:extLst>
          </p:cNvPr>
          <p:cNvSpPr/>
          <p:nvPr/>
        </p:nvSpPr>
        <p:spPr>
          <a:xfrm>
            <a:off x="5699991" y="2668323"/>
            <a:ext cx="1536825" cy="4531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Insurance Verify</a:t>
            </a:r>
          </a:p>
        </p:txBody>
      </p:sp>
      <p:sp>
        <p:nvSpPr>
          <p:cNvPr id="42" name="Rectangle 41">
            <a:extLst>
              <a:ext uri="{FF2B5EF4-FFF2-40B4-BE49-F238E27FC236}">
                <a16:creationId xmlns:a16="http://schemas.microsoft.com/office/drawing/2014/main" id="{B26D4318-C9C7-104F-AB1C-C09D26EB4823}"/>
              </a:ext>
            </a:extLst>
          </p:cNvPr>
          <p:cNvSpPr/>
          <p:nvPr/>
        </p:nvSpPr>
        <p:spPr>
          <a:xfrm>
            <a:off x="5852909" y="2316496"/>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Injury Classifier</a:t>
            </a:r>
          </a:p>
        </p:txBody>
      </p:sp>
      <p:grpSp>
        <p:nvGrpSpPr>
          <p:cNvPr id="44" name="Group 43">
            <a:extLst>
              <a:ext uri="{FF2B5EF4-FFF2-40B4-BE49-F238E27FC236}">
                <a16:creationId xmlns:a16="http://schemas.microsoft.com/office/drawing/2014/main" id="{68DD7EBC-E4E5-DC91-B0E2-141B8B08C2E1}"/>
              </a:ext>
            </a:extLst>
          </p:cNvPr>
          <p:cNvGrpSpPr/>
          <p:nvPr/>
        </p:nvGrpSpPr>
        <p:grpSpPr>
          <a:xfrm>
            <a:off x="6872331" y="5503355"/>
            <a:ext cx="1085645" cy="559139"/>
            <a:chOff x="3803203" y="5951832"/>
            <a:chExt cx="1085645" cy="559139"/>
          </a:xfrm>
          <a:solidFill>
            <a:srgbClr val="0070C0"/>
          </a:solidFill>
        </p:grpSpPr>
        <p:sp>
          <p:nvSpPr>
            <p:cNvPr id="45" name="Oval 44">
              <a:extLst>
                <a:ext uri="{FF2B5EF4-FFF2-40B4-BE49-F238E27FC236}">
                  <a16:creationId xmlns:a16="http://schemas.microsoft.com/office/drawing/2014/main" id="{F60ECE49-A345-576D-8C67-F453CBB63762}"/>
                </a:ext>
              </a:extLst>
            </p:cNvPr>
            <p:cNvSpPr/>
            <p:nvPr/>
          </p:nvSpPr>
          <p:spPr>
            <a:xfrm>
              <a:off x="4013407" y="5951832"/>
              <a:ext cx="875441" cy="453867"/>
            </a:xfrm>
            <a:prstGeom prst="ellipse">
              <a:avLst/>
            </a:prstGeom>
            <a:grp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MCP Server</a:t>
              </a:r>
            </a:p>
          </p:txBody>
        </p:sp>
        <p:sp>
          <p:nvSpPr>
            <p:cNvPr id="46" name="Oval 45">
              <a:extLst>
                <a:ext uri="{FF2B5EF4-FFF2-40B4-BE49-F238E27FC236}">
                  <a16:creationId xmlns:a16="http://schemas.microsoft.com/office/drawing/2014/main" id="{9D40C327-F6D2-FA3A-079C-9BAD590EA29D}"/>
                </a:ext>
              </a:extLst>
            </p:cNvPr>
            <p:cNvSpPr/>
            <p:nvPr/>
          </p:nvSpPr>
          <p:spPr>
            <a:xfrm>
              <a:off x="3917979" y="5996730"/>
              <a:ext cx="875441" cy="453867"/>
            </a:xfrm>
            <a:prstGeom prst="ellipse">
              <a:avLst/>
            </a:prstGeom>
            <a:grp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MCP Server</a:t>
              </a:r>
            </a:p>
          </p:txBody>
        </p:sp>
        <p:sp>
          <p:nvSpPr>
            <p:cNvPr id="47" name="Oval 46">
              <a:extLst>
                <a:ext uri="{FF2B5EF4-FFF2-40B4-BE49-F238E27FC236}">
                  <a16:creationId xmlns:a16="http://schemas.microsoft.com/office/drawing/2014/main" id="{918AF387-6160-E8B4-3BF8-9DE8914356C9}"/>
                </a:ext>
              </a:extLst>
            </p:cNvPr>
            <p:cNvSpPr/>
            <p:nvPr/>
          </p:nvSpPr>
          <p:spPr>
            <a:xfrm>
              <a:off x="3803203" y="6057104"/>
              <a:ext cx="875441" cy="453867"/>
            </a:xfrm>
            <a:prstGeom prst="ellipse">
              <a:avLst/>
            </a:prstGeom>
            <a:grp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MCP Servers</a:t>
              </a:r>
            </a:p>
          </p:txBody>
        </p:sp>
      </p:grpSp>
      <p:sp>
        <p:nvSpPr>
          <p:cNvPr id="48" name="TextBox 47">
            <a:extLst>
              <a:ext uri="{FF2B5EF4-FFF2-40B4-BE49-F238E27FC236}">
                <a16:creationId xmlns:a16="http://schemas.microsoft.com/office/drawing/2014/main" id="{1F41F80C-FD17-1439-47E2-D88398333D6A}"/>
              </a:ext>
            </a:extLst>
          </p:cNvPr>
          <p:cNvSpPr txBox="1"/>
          <p:nvPr/>
        </p:nvSpPr>
        <p:spPr>
          <a:xfrm>
            <a:off x="2057490" y="4475303"/>
            <a:ext cx="1304347" cy="246221"/>
          </a:xfrm>
          <a:prstGeom prst="rect">
            <a:avLst/>
          </a:prstGeom>
          <a:noFill/>
        </p:spPr>
        <p:txBody>
          <a:bodyPr wrap="square" rtlCol="0">
            <a:spAutoFit/>
          </a:bodyPr>
          <a:lstStyle/>
          <a:p>
            <a:pPr algn="ctr"/>
            <a:r>
              <a:rPr lang="en-US" sz="1000" b="1" dirty="0">
                <a:solidFill>
                  <a:srgbClr val="FF0000"/>
                </a:solidFill>
              </a:rPr>
              <a:t>No</a:t>
            </a:r>
          </a:p>
        </p:txBody>
      </p:sp>
      <p:sp>
        <p:nvSpPr>
          <p:cNvPr id="54" name="Oval 53">
            <a:extLst>
              <a:ext uri="{FF2B5EF4-FFF2-40B4-BE49-F238E27FC236}">
                <a16:creationId xmlns:a16="http://schemas.microsoft.com/office/drawing/2014/main" id="{CB815C94-3DC6-D799-B873-AB55D30FC70C}"/>
              </a:ext>
            </a:extLst>
          </p:cNvPr>
          <p:cNvSpPr/>
          <p:nvPr/>
        </p:nvSpPr>
        <p:spPr>
          <a:xfrm>
            <a:off x="4686261" y="2735815"/>
            <a:ext cx="901117"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Google Maps MCP</a:t>
            </a:r>
          </a:p>
        </p:txBody>
      </p:sp>
      <p:cxnSp>
        <p:nvCxnSpPr>
          <p:cNvPr id="60" name="Connector: Elbow 59">
            <a:extLst>
              <a:ext uri="{FF2B5EF4-FFF2-40B4-BE49-F238E27FC236}">
                <a16:creationId xmlns:a16="http://schemas.microsoft.com/office/drawing/2014/main" id="{35614436-CFCB-0A88-BAE4-04548FB64FAC}"/>
              </a:ext>
            </a:extLst>
          </p:cNvPr>
          <p:cNvCxnSpPr>
            <a:cxnSpLocks/>
            <a:stCxn id="61" idx="2"/>
            <a:endCxn id="54" idx="2"/>
          </p:cNvCxnSpPr>
          <p:nvPr/>
        </p:nvCxnSpPr>
        <p:spPr>
          <a:xfrm rot="16200000" flipH="1">
            <a:off x="4402866" y="2679354"/>
            <a:ext cx="396880" cy="16991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7A49B033-3A1F-93D2-609B-6235B4108F67}"/>
              </a:ext>
            </a:extLst>
          </p:cNvPr>
          <p:cNvSpPr/>
          <p:nvPr/>
        </p:nvSpPr>
        <p:spPr>
          <a:xfrm>
            <a:off x="4136837" y="2280119"/>
            <a:ext cx="759027"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Google Maps</a:t>
            </a:r>
          </a:p>
        </p:txBody>
      </p:sp>
      <p:cxnSp>
        <p:nvCxnSpPr>
          <p:cNvPr id="65" name="Connector: Elbow 64">
            <a:extLst>
              <a:ext uri="{FF2B5EF4-FFF2-40B4-BE49-F238E27FC236}">
                <a16:creationId xmlns:a16="http://schemas.microsoft.com/office/drawing/2014/main" id="{D2464175-EF08-A3EC-40C1-560950E71AA5}"/>
              </a:ext>
            </a:extLst>
          </p:cNvPr>
          <p:cNvCxnSpPr>
            <a:cxnSpLocks/>
            <a:stCxn id="54" idx="4"/>
            <a:endCxn id="19" idx="1"/>
          </p:cNvCxnSpPr>
          <p:nvPr/>
        </p:nvCxnSpPr>
        <p:spPr>
          <a:xfrm rot="16200000" flipH="1">
            <a:off x="5402907" y="2923595"/>
            <a:ext cx="187269" cy="7194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A209A3C7-C735-3A10-431D-33380134ED14}"/>
              </a:ext>
            </a:extLst>
          </p:cNvPr>
          <p:cNvSpPr/>
          <p:nvPr/>
        </p:nvSpPr>
        <p:spPr>
          <a:xfrm>
            <a:off x="7450336" y="2348005"/>
            <a:ext cx="1110231"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Insurance MCP</a:t>
            </a:r>
          </a:p>
        </p:txBody>
      </p:sp>
      <p:cxnSp>
        <p:nvCxnSpPr>
          <p:cNvPr id="79" name="Connector: Elbow 78">
            <a:extLst>
              <a:ext uri="{FF2B5EF4-FFF2-40B4-BE49-F238E27FC236}">
                <a16:creationId xmlns:a16="http://schemas.microsoft.com/office/drawing/2014/main" id="{D951F866-ED73-1DBB-6D6F-8122EB9FB760}"/>
              </a:ext>
            </a:extLst>
          </p:cNvPr>
          <p:cNvCxnSpPr>
            <a:stCxn id="12" idx="3"/>
            <a:endCxn id="77" idx="2"/>
          </p:cNvCxnSpPr>
          <p:nvPr/>
        </p:nvCxnSpPr>
        <p:spPr>
          <a:xfrm flipV="1">
            <a:off x="7236816" y="2574939"/>
            <a:ext cx="213520" cy="31994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85618DFF-628C-1B9C-0161-489B5E575FC0}"/>
              </a:ext>
            </a:extLst>
          </p:cNvPr>
          <p:cNvSpPr/>
          <p:nvPr/>
        </p:nvSpPr>
        <p:spPr>
          <a:xfrm>
            <a:off x="9836965" y="3595736"/>
            <a:ext cx="966131" cy="438169"/>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File Claim</a:t>
            </a:r>
          </a:p>
        </p:txBody>
      </p:sp>
    </p:spTree>
    <p:extLst>
      <p:ext uri="{BB962C8B-B14F-4D97-AF65-F5344CB8AC3E}">
        <p14:creationId xmlns:p14="http://schemas.microsoft.com/office/powerpoint/2010/main" val="25858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B0AC6C-AFF6-271A-9635-1D45C02F991A}"/>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20E28F-3815-9CFF-1C4E-0A6329254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08627-5552-6241-00ED-C88BF36DD86F}"/>
              </a:ext>
            </a:extLst>
          </p:cNvPr>
          <p:cNvSpPr>
            <a:spLocks noGrp="1"/>
          </p:cNvSpPr>
          <p:nvPr>
            <p:ph type="title"/>
          </p:nvPr>
        </p:nvSpPr>
        <p:spPr>
          <a:xfrm>
            <a:off x="758952" y="785366"/>
            <a:ext cx="4279773" cy="2072853"/>
          </a:xfrm>
        </p:spPr>
        <p:txBody>
          <a:bodyPr anchor="t">
            <a:normAutofit/>
          </a:bodyPr>
          <a:lstStyle/>
          <a:p>
            <a:r>
              <a:rPr lang="en-US" sz="2800" b="1" dirty="0"/>
              <a:t>Subgraph A</a:t>
            </a:r>
            <a:br>
              <a:rPr lang="en-US" sz="2800" b="1" dirty="0"/>
            </a:br>
            <a:br>
              <a:rPr lang="en-US" sz="2800" b="1" dirty="0"/>
            </a:br>
            <a:r>
              <a:rPr lang="en-US" sz="2800" b="1" dirty="0"/>
              <a:t>Smart Encounter Trigger — </a:t>
            </a:r>
            <a:br>
              <a:rPr lang="en-US" sz="2800" b="1" dirty="0"/>
            </a:br>
            <a:r>
              <a:rPr lang="en-US" sz="2800" i="1" dirty="0">
                <a:solidFill>
                  <a:srgbClr val="0070C0"/>
                </a:solidFill>
              </a:rPr>
              <a:t>“Camera-to-Care”</a:t>
            </a:r>
          </a:p>
        </p:txBody>
      </p:sp>
      <p:pic>
        <p:nvPicPr>
          <p:cNvPr id="5" name="Picture 4" descr="A diagram of a smart encounter trigger&#10;&#10;AI-generated content may be incorrect.">
            <a:extLst>
              <a:ext uri="{FF2B5EF4-FFF2-40B4-BE49-F238E27FC236}">
                <a16:creationId xmlns:a16="http://schemas.microsoft.com/office/drawing/2014/main" id="{7FADB13A-882B-4B7D-688A-C37AFD656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19" y="3443756"/>
            <a:ext cx="3951289" cy="2637485"/>
          </a:xfrm>
          <a:prstGeom prst="rect">
            <a:avLst/>
          </a:prstGeom>
        </p:spPr>
      </p:pic>
      <p:sp>
        <p:nvSpPr>
          <p:cNvPr id="3" name="Content Placeholder 2">
            <a:extLst>
              <a:ext uri="{FF2B5EF4-FFF2-40B4-BE49-F238E27FC236}">
                <a16:creationId xmlns:a16="http://schemas.microsoft.com/office/drawing/2014/main" id="{AE6974FB-B2D4-5AEA-4D61-DA1F9FF91D4A}"/>
              </a:ext>
            </a:extLst>
          </p:cNvPr>
          <p:cNvSpPr>
            <a:spLocks noGrp="1"/>
          </p:cNvSpPr>
          <p:nvPr>
            <p:ph idx="1"/>
          </p:nvPr>
        </p:nvSpPr>
        <p:spPr>
          <a:xfrm>
            <a:off x="6096000" y="785365"/>
            <a:ext cx="5625662" cy="5624959"/>
          </a:xfrm>
        </p:spPr>
        <p:txBody>
          <a:bodyPr anchor="ctr">
            <a:normAutofit fontScale="92500" lnSpcReduction="20000"/>
          </a:bodyPr>
          <a:lstStyle/>
          <a:p>
            <a:pPr marL="0" indent="0">
              <a:buNone/>
            </a:pPr>
            <a:r>
              <a:rPr lang="en-US" sz="1800" b="1" dirty="0">
                <a:solidFill>
                  <a:srgbClr val="0070C0"/>
                </a:solidFill>
              </a:rPr>
              <a:t>The big idea:</a:t>
            </a:r>
          </a:p>
          <a:p>
            <a:pPr marL="0" indent="0">
              <a:buNone/>
            </a:pPr>
            <a:r>
              <a:rPr lang="en-US" sz="1400" dirty="0"/>
              <a:t>When a caregiver or resident records or photographs a resident encounter (e.g., wound, swelling, rash) via mobile, the image triggers a LangGraph pipeline that:</a:t>
            </a:r>
          </a:p>
          <a:p>
            <a:pPr marL="514350" indent="-514350">
              <a:buFont typeface="+mj-lt"/>
              <a:buAutoNum type="arabicPeriod"/>
            </a:pPr>
            <a:r>
              <a:rPr lang="en-US" sz="1400" dirty="0"/>
              <a:t>analyzes the visual cue (captures image)</a:t>
            </a:r>
          </a:p>
          <a:p>
            <a:pPr marL="514350" indent="-514350">
              <a:buFont typeface="+mj-lt"/>
              <a:buAutoNum type="arabicPeriod"/>
            </a:pPr>
            <a:r>
              <a:rPr lang="en-US" sz="1400" dirty="0"/>
              <a:t>identifies clinical need (diagnose severity)</a:t>
            </a:r>
          </a:p>
          <a:p>
            <a:pPr marL="514350" indent="-514350">
              <a:buFont typeface="+mj-lt"/>
              <a:buAutoNum type="arabicPeriod"/>
            </a:pPr>
            <a:r>
              <a:rPr lang="en-US" sz="1400" dirty="0"/>
              <a:t>books visit with the correct caregiver (based diagnosis, caregiver skills, positive feedback history)</a:t>
            </a:r>
          </a:p>
          <a:p>
            <a:pPr marL="514350" indent="-514350">
              <a:buFont typeface="+mj-lt"/>
              <a:buAutoNum type="arabicPeriod"/>
            </a:pPr>
            <a:r>
              <a:rPr lang="en-US" sz="1400" dirty="0"/>
              <a:t>populates CPT/ICD codes (ensuring compliance and fewer human errors with missing information)</a:t>
            </a:r>
          </a:p>
          <a:p>
            <a:pPr marL="514350" indent="-514350">
              <a:buFont typeface="+mj-lt"/>
              <a:buAutoNum type="arabicPeriod"/>
            </a:pPr>
            <a:r>
              <a:rPr lang="en-US" sz="1400" dirty="0"/>
              <a:t>prepares the encounter note (aka electronic verification &amp; validation, required for all care)</a:t>
            </a:r>
          </a:p>
          <a:p>
            <a:pPr marL="0" indent="0">
              <a:buNone/>
            </a:pPr>
            <a:endParaRPr lang="en-US" sz="1400" b="1" dirty="0"/>
          </a:p>
          <a:p>
            <a:pPr marL="0" indent="0">
              <a:buNone/>
            </a:pPr>
            <a:r>
              <a:rPr lang="en-US" sz="1800" b="1" dirty="0">
                <a:solidFill>
                  <a:srgbClr val="0070C0"/>
                </a:solidFill>
              </a:rPr>
              <a:t>LangGraph flow:</a:t>
            </a:r>
            <a:br>
              <a:rPr lang="en-US" sz="1400" dirty="0"/>
            </a:br>
            <a:r>
              <a:rPr lang="en-US" sz="1400" dirty="0"/>
              <a:t>Input node = Image analysis agent → Condition classifier → Visit scheduler → Documentation agent → Billing compliance node.</a:t>
            </a:r>
          </a:p>
          <a:p>
            <a:pPr marL="0" indent="0">
              <a:buNone/>
            </a:pPr>
            <a:endParaRPr lang="en-US" sz="1400" b="1" dirty="0"/>
          </a:p>
          <a:p>
            <a:pPr marL="0" indent="0">
              <a:buNone/>
            </a:pPr>
            <a:r>
              <a:rPr lang="en-US" sz="1800" b="1" dirty="0">
                <a:solidFill>
                  <a:srgbClr val="0070C0"/>
                </a:solidFill>
              </a:rPr>
              <a:t>Multimodal &amp; autonomous &amp; Comprehensive</a:t>
            </a:r>
            <a:endParaRPr lang="en-US" sz="1800" dirty="0">
              <a:solidFill>
                <a:srgbClr val="0070C0"/>
              </a:solidFill>
            </a:endParaRPr>
          </a:p>
          <a:p>
            <a:r>
              <a:rPr lang="en-US" sz="1400" dirty="0"/>
              <a:t>“From phone camera to coded clinical encounter” – multimodal</a:t>
            </a:r>
          </a:p>
          <a:p>
            <a:r>
              <a:rPr lang="en-US" sz="1400" dirty="0"/>
              <a:t>High impact &amp; relevant business need today: care actions in a compliant, traceable chain.</a:t>
            </a:r>
          </a:p>
          <a:p>
            <a:r>
              <a:rPr lang="en-US" sz="1400" dirty="0"/>
              <a:t>Not just a WebMD (diagnosis and advice) but rather coordinating care with optimized providers (severity, provider skills, latency, location - telehealth)</a:t>
            </a:r>
          </a:p>
          <a:p>
            <a:endParaRPr lang="en-US" sz="1400" dirty="0"/>
          </a:p>
        </p:txBody>
      </p:sp>
    </p:spTree>
    <p:extLst>
      <p:ext uri="{BB962C8B-B14F-4D97-AF65-F5344CB8AC3E}">
        <p14:creationId xmlns:p14="http://schemas.microsoft.com/office/powerpoint/2010/main" val="290006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14029-A9E5-907E-B5BA-BEB03BAA0A58}"/>
              </a:ext>
            </a:extLst>
          </p:cNvPr>
          <p:cNvSpPr>
            <a:spLocks noGrp="1"/>
          </p:cNvSpPr>
          <p:nvPr>
            <p:ph type="title"/>
          </p:nvPr>
        </p:nvSpPr>
        <p:spPr>
          <a:xfrm>
            <a:off x="640080" y="320040"/>
            <a:ext cx="7018020" cy="3892669"/>
          </a:xfrm>
        </p:spPr>
        <p:txBody>
          <a:bodyPr vert="horz" lIns="91440" tIns="45720" rIns="91440" bIns="45720" rtlCol="0" anchor="b">
            <a:noAutofit/>
          </a:bodyPr>
          <a:lstStyle/>
          <a:p>
            <a:br>
              <a:rPr lang="en-US" sz="4000" kern="1200" dirty="0">
                <a:solidFill>
                  <a:schemeClr val="tx1"/>
                </a:solidFill>
                <a:latin typeface="+mj-lt"/>
                <a:ea typeface="+mj-ea"/>
                <a:cs typeface="+mj-cs"/>
              </a:rPr>
            </a:br>
            <a:r>
              <a:rPr lang="en-US" sz="4000" b="1" kern="1200" dirty="0">
                <a:solidFill>
                  <a:schemeClr val="tx1"/>
                </a:solidFill>
                <a:latin typeface="+mj-lt"/>
                <a:ea typeface="+mj-ea"/>
                <a:cs typeface="+mj-cs"/>
              </a:rPr>
              <a:t>Managing Elderly Care from Admission to Discharge</a:t>
            </a:r>
            <a:br>
              <a:rPr lang="en-US" sz="4000" kern="1200" dirty="0">
                <a:solidFill>
                  <a:schemeClr val="tx1"/>
                </a:solidFill>
                <a:latin typeface="+mj-lt"/>
                <a:ea typeface="+mj-ea"/>
                <a:cs typeface="+mj-cs"/>
              </a:rPr>
            </a:br>
            <a:br>
              <a:rPr lang="en-US" sz="4000" kern="1200" dirty="0">
                <a:solidFill>
                  <a:schemeClr val="tx1"/>
                </a:solidFill>
                <a:latin typeface="+mj-lt"/>
                <a:ea typeface="+mj-ea"/>
                <a:cs typeface="+mj-cs"/>
              </a:rPr>
            </a:br>
            <a:r>
              <a:rPr lang="en-US" dirty="0"/>
              <a:t>— </a:t>
            </a:r>
            <a:r>
              <a:rPr lang="en-US" dirty="0">
                <a:solidFill>
                  <a:srgbClr val="0070C0"/>
                </a:solidFill>
              </a:rPr>
              <a:t>The Longitudinal Care Story</a:t>
            </a:r>
            <a:endParaRPr lang="en-US" sz="4000" kern="1200" dirty="0">
              <a:solidFill>
                <a:srgbClr val="0070C0"/>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procedure&#10;&#10;AI-generated content may be incorrect.">
            <a:extLst>
              <a:ext uri="{FF2B5EF4-FFF2-40B4-BE49-F238E27FC236}">
                <a16:creationId xmlns:a16="http://schemas.microsoft.com/office/drawing/2014/main" id="{0D3E78F2-E589-5C75-E556-1B6FADDEE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920" y="320040"/>
            <a:ext cx="3992615" cy="5981446"/>
          </a:xfrm>
          <a:prstGeom prst="rect">
            <a:avLst/>
          </a:prstGeom>
        </p:spPr>
      </p:pic>
      <p:sp>
        <p:nvSpPr>
          <p:cNvPr id="3" name="AutoShape 2" descr="Generated image">
            <a:extLst>
              <a:ext uri="{FF2B5EF4-FFF2-40B4-BE49-F238E27FC236}">
                <a16:creationId xmlns:a16="http://schemas.microsoft.com/office/drawing/2014/main" id="{50F3CE44-A158-67BF-2213-F01BFF2813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7BFEAD3D-3FB7-6135-F7F4-4380B892852A}"/>
              </a:ext>
            </a:extLst>
          </p:cNvPr>
          <p:cNvSpPr txBox="1">
            <a:spLocks/>
          </p:cNvSpPr>
          <p:nvPr/>
        </p:nvSpPr>
        <p:spPr>
          <a:xfrm>
            <a:off x="714562" y="2053590"/>
            <a:ext cx="6692827" cy="389266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400" dirty="0"/>
            </a:br>
            <a:r>
              <a:rPr lang="en-US" sz="2400" dirty="0"/>
              <a:t>For the Hackathon we only completed the top right use case: “</a:t>
            </a:r>
            <a:r>
              <a:rPr lang="en-US" sz="2400" dirty="0">
                <a:solidFill>
                  <a:srgbClr val="0070C0"/>
                </a:solidFill>
              </a:rPr>
              <a:t>Camera-to-Care</a:t>
            </a:r>
            <a:r>
              <a:rPr lang="en-US" sz="2400" dirty="0"/>
              <a:t>”</a:t>
            </a:r>
          </a:p>
        </p:txBody>
      </p:sp>
      <p:sp>
        <p:nvSpPr>
          <p:cNvPr id="5" name="Oval 4">
            <a:extLst>
              <a:ext uri="{FF2B5EF4-FFF2-40B4-BE49-F238E27FC236}">
                <a16:creationId xmlns:a16="http://schemas.microsoft.com/office/drawing/2014/main" id="{D449BBD6-DCEF-2D4D-83C1-CECC349BA4B0}"/>
              </a:ext>
            </a:extLst>
          </p:cNvPr>
          <p:cNvSpPr/>
          <p:nvPr/>
        </p:nvSpPr>
        <p:spPr>
          <a:xfrm>
            <a:off x="10128069" y="226423"/>
            <a:ext cx="2063931" cy="2699657"/>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6" name="TextBox 5">
            <a:extLst>
              <a:ext uri="{FF2B5EF4-FFF2-40B4-BE49-F238E27FC236}">
                <a16:creationId xmlns:a16="http://schemas.microsoft.com/office/drawing/2014/main" id="{086D2C11-2284-6495-1E65-DA35DFDA4F7C}"/>
              </a:ext>
            </a:extLst>
          </p:cNvPr>
          <p:cNvSpPr txBox="1"/>
          <p:nvPr/>
        </p:nvSpPr>
        <p:spPr>
          <a:xfrm>
            <a:off x="10814370" y="320040"/>
            <a:ext cx="975360" cy="646331"/>
          </a:xfrm>
          <a:prstGeom prst="rect">
            <a:avLst/>
          </a:prstGeom>
          <a:noFill/>
        </p:spPr>
        <p:txBody>
          <a:bodyPr wrap="square" rtlCol="0">
            <a:spAutoFit/>
          </a:bodyPr>
          <a:lstStyle/>
          <a:p>
            <a:r>
              <a:rPr lang="en-US" dirty="0"/>
              <a:t>Demo Scope</a:t>
            </a:r>
          </a:p>
        </p:txBody>
      </p:sp>
      <p:sp>
        <p:nvSpPr>
          <p:cNvPr id="7" name="TextBox 6">
            <a:extLst>
              <a:ext uri="{FF2B5EF4-FFF2-40B4-BE49-F238E27FC236}">
                <a16:creationId xmlns:a16="http://schemas.microsoft.com/office/drawing/2014/main" id="{F1FA0081-676B-206D-9AFD-7BD00E1680BC}"/>
              </a:ext>
            </a:extLst>
          </p:cNvPr>
          <p:cNvSpPr txBox="1"/>
          <p:nvPr/>
        </p:nvSpPr>
        <p:spPr>
          <a:xfrm>
            <a:off x="10187477" y="1897042"/>
            <a:ext cx="2004523" cy="369332"/>
          </a:xfrm>
          <a:prstGeom prst="rect">
            <a:avLst/>
          </a:prstGeom>
          <a:noFill/>
        </p:spPr>
        <p:txBody>
          <a:bodyPr wrap="none" rtlCol="0">
            <a:spAutoFit/>
          </a:bodyPr>
          <a:lstStyle/>
          <a:p>
            <a:r>
              <a:rPr lang="en-US" dirty="0">
                <a:solidFill>
                  <a:srgbClr val="0070C0"/>
                </a:solidFill>
              </a:rPr>
              <a:t>“Camera-to-Care”</a:t>
            </a:r>
          </a:p>
        </p:txBody>
      </p:sp>
    </p:spTree>
    <p:extLst>
      <p:ext uri="{BB962C8B-B14F-4D97-AF65-F5344CB8AC3E}">
        <p14:creationId xmlns:p14="http://schemas.microsoft.com/office/powerpoint/2010/main" val="55105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BF4A6-EE11-3E76-EDDC-D564E64FE751}"/>
              </a:ext>
            </a:extLst>
          </p:cNvPr>
          <p:cNvSpPr>
            <a:spLocks noGrp="1"/>
          </p:cNvSpPr>
          <p:nvPr>
            <p:ph type="title"/>
          </p:nvPr>
        </p:nvSpPr>
        <p:spPr>
          <a:xfrm>
            <a:off x="630936" y="640080"/>
            <a:ext cx="4818888" cy="1481328"/>
          </a:xfrm>
        </p:spPr>
        <p:txBody>
          <a:bodyPr anchor="b">
            <a:normAutofit/>
          </a:bodyPr>
          <a:lstStyle/>
          <a:p>
            <a:r>
              <a:rPr lang="en-US" sz="2200" b="1" dirty="0"/>
              <a:t>Subgraph A</a:t>
            </a:r>
            <a:br>
              <a:rPr lang="en-US" sz="2200" b="1" dirty="0"/>
            </a:br>
            <a:br>
              <a:rPr lang="en-US" sz="2200" b="1" dirty="0"/>
            </a:br>
            <a:r>
              <a:rPr lang="en-US" sz="2200" b="1" dirty="0"/>
              <a:t>Smart Encounter Trigger — </a:t>
            </a:r>
            <a:br>
              <a:rPr lang="en-US" sz="2200" b="1" dirty="0"/>
            </a:br>
            <a:r>
              <a:rPr lang="en-US" sz="2200" i="1" dirty="0"/>
              <a:t>“Camera-to-Care”</a:t>
            </a:r>
          </a:p>
        </p:txBody>
      </p:sp>
      <p:sp>
        <p:nvSpPr>
          <p:cNvPr id="5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B3F02C-CB9E-B082-92DD-E29588702BE0}"/>
              </a:ext>
            </a:extLst>
          </p:cNvPr>
          <p:cNvSpPr>
            <a:spLocks noGrp="1"/>
          </p:cNvSpPr>
          <p:nvPr>
            <p:ph idx="1"/>
          </p:nvPr>
        </p:nvSpPr>
        <p:spPr>
          <a:xfrm>
            <a:off x="209006" y="2462718"/>
            <a:ext cx="6818649" cy="4267266"/>
          </a:xfrm>
        </p:spPr>
        <p:txBody>
          <a:bodyPr anchor="t">
            <a:normAutofit lnSpcReduction="10000"/>
          </a:bodyPr>
          <a:lstStyle/>
          <a:p>
            <a:pPr marL="0" indent="0">
              <a:buNone/>
            </a:pPr>
            <a:r>
              <a:rPr lang="en-US" sz="1400" b="1" dirty="0">
                <a:solidFill>
                  <a:srgbClr val="0070C0"/>
                </a:solidFill>
              </a:rPr>
              <a:t>The big idea:</a:t>
            </a:r>
          </a:p>
          <a:p>
            <a:pPr marL="0" indent="0">
              <a:buNone/>
            </a:pPr>
            <a:r>
              <a:rPr lang="en-US" sz="1050" dirty="0"/>
              <a:t>When a caregiver or resident records or photographs a resident encounter (e.g., wound, swelling, rash) via mobile, the image triggers a LangGraph pipeline that:</a:t>
            </a:r>
          </a:p>
          <a:p>
            <a:pPr marL="174625" indent="-174625">
              <a:buFont typeface="+mj-lt"/>
              <a:buAutoNum type="arabicPeriod"/>
            </a:pPr>
            <a:r>
              <a:rPr lang="en-US" sz="1050" b="1" dirty="0"/>
              <a:t>analyzes</a:t>
            </a:r>
            <a:r>
              <a:rPr lang="en-US" sz="1050" dirty="0"/>
              <a:t> the visual cue (captures image)</a:t>
            </a:r>
          </a:p>
          <a:p>
            <a:pPr marL="174625" indent="-174625">
              <a:buFont typeface="+mj-lt"/>
              <a:buAutoNum type="arabicPeriod"/>
            </a:pPr>
            <a:r>
              <a:rPr lang="en-US" sz="1050" b="1" dirty="0"/>
              <a:t>identifies</a:t>
            </a:r>
            <a:r>
              <a:rPr lang="en-US" sz="1050" dirty="0"/>
              <a:t> clinical need (diagnose severity)</a:t>
            </a:r>
          </a:p>
          <a:p>
            <a:pPr marL="174625" indent="-174625">
              <a:buFont typeface="+mj-lt"/>
              <a:buAutoNum type="arabicPeriod"/>
            </a:pPr>
            <a:r>
              <a:rPr lang="en-US" sz="1050" dirty="0"/>
              <a:t>Matches care by finding the correct caregiver (based on diagnosis, caregiver skills, positive feedback history)</a:t>
            </a:r>
          </a:p>
          <a:p>
            <a:pPr marL="174625" indent="-174625">
              <a:buFont typeface="+mj-lt"/>
              <a:buAutoNum type="arabicPeriod"/>
            </a:pPr>
            <a:r>
              <a:rPr lang="en-US" sz="1050" dirty="0"/>
              <a:t>populates CPT/ICD codes (ensuring compliance and fewer human errors with missing information)</a:t>
            </a:r>
          </a:p>
          <a:p>
            <a:pPr marL="174625" indent="-174625">
              <a:buFont typeface="+mj-lt"/>
              <a:buAutoNum type="arabicPeriod"/>
            </a:pPr>
            <a:r>
              <a:rPr lang="en-US" sz="1050" dirty="0"/>
              <a:t>prepares the encounter note (aka electronic verification &amp; validation, required for all care)</a:t>
            </a:r>
          </a:p>
          <a:p>
            <a:pPr marL="0" indent="0">
              <a:buNone/>
            </a:pPr>
            <a:endParaRPr lang="en-US" sz="1000" b="1" dirty="0"/>
          </a:p>
          <a:p>
            <a:pPr marL="0" indent="0">
              <a:buNone/>
            </a:pPr>
            <a:r>
              <a:rPr lang="en-US" sz="1400" b="1" dirty="0">
                <a:solidFill>
                  <a:srgbClr val="0070C0"/>
                </a:solidFill>
              </a:rPr>
              <a:t>LangGraph flow:</a:t>
            </a:r>
            <a:br>
              <a:rPr lang="en-US" sz="1000" dirty="0"/>
            </a:br>
            <a:r>
              <a:rPr lang="en-US" sz="1100" dirty="0"/>
              <a:t>Input node = Image analysis agent → Condition classifier → Visit scheduler → Documentation agent → Billing compliance node.</a:t>
            </a:r>
          </a:p>
          <a:p>
            <a:pPr marL="0" indent="0">
              <a:buNone/>
            </a:pPr>
            <a:endParaRPr lang="en-US" sz="1000" b="1" dirty="0"/>
          </a:p>
          <a:p>
            <a:pPr marL="0" indent="0">
              <a:buNone/>
            </a:pPr>
            <a:r>
              <a:rPr lang="en-US" sz="1600" b="1" dirty="0">
                <a:solidFill>
                  <a:srgbClr val="0070C0"/>
                </a:solidFill>
              </a:rPr>
              <a:t>Multimodal &amp; autonomous &amp; Comprehensive</a:t>
            </a:r>
            <a:endParaRPr lang="en-US" sz="1600" dirty="0">
              <a:solidFill>
                <a:srgbClr val="0070C0"/>
              </a:solidFill>
            </a:endParaRPr>
          </a:p>
          <a:p>
            <a:r>
              <a:rPr lang="en-US" sz="1100" dirty="0"/>
              <a:t>“From phone camera to coded clinical encounter” – multimodal</a:t>
            </a:r>
          </a:p>
          <a:p>
            <a:r>
              <a:rPr lang="en-US" sz="1100" dirty="0"/>
              <a:t>High impact &amp; relevant business need today: care actions in a compliant, traceable chain.</a:t>
            </a:r>
          </a:p>
          <a:p>
            <a:r>
              <a:rPr lang="en-US" sz="1100" dirty="0"/>
              <a:t>Not just a WebMD (diagnosis and advice) but rather coordinating care with optimized providers (severity, provider skills, latency, location - telehealth)</a:t>
            </a:r>
          </a:p>
          <a:p>
            <a:endParaRPr lang="en-US" sz="1000" dirty="0"/>
          </a:p>
        </p:txBody>
      </p:sp>
      <p:grpSp>
        <p:nvGrpSpPr>
          <p:cNvPr id="4" name="Group 3">
            <a:extLst>
              <a:ext uri="{FF2B5EF4-FFF2-40B4-BE49-F238E27FC236}">
                <a16:creationId xmlns:a16="http://schemas.microsoft.com/office/drawing/2014/main" id="{99EB15A4-5E62-2AEA-569F-7089342E458F}"/>
              </a:ext>
            </a:extLst>
          </p:cNvPr>
          <p:cNvGrpSpPr/>
          <p:nvPr/>
        </p:nvGrpSpPr>
        <p:grpSpPr>
          <a:xfrm>
            <a:off x="7062771" y="640080"/>
            <a:ext cx="4622520" cy="5577840"/>
            <a:chOff x="4603110" y="1136161"/>
            <a:chExt cx="3800288" cy="4585679"/>
          </a:xfrm>
        </p:grpSpPr>
        <p:sp>
          <p:nvSpPr>
            <p:cNvPr id="6" name="Rectangle: Rounded Corners 5">
              <a:extLst>
                <a:ext uri="{FF2B5EF4-FFF2-40B4-BE49-F238E27FC236}">
                  <a16:creationId xmlns:a16="http://schemas.microsoft.com/office/drawing/2014/main" id="{6381F5B9-2C54-5D56-6FF0-0F446C6172A3}"/>
                </a:ext>
              </a:extLst>
            </p:cNvPr>
            <p:cNvSpPr/>
            <p:nvPr/>
          </p:nvSpPr>
          <p:spPr>
            <a:xfrm>
              <a:off x="4834644" y="1762998"/>
              <a:ext cx="3336587" cy="3958842"/>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t" anchorCtr="0"/>
            <a:lstStyle/>
            <a:p>
              <a:pPr algn="ctr" defTabSz="1106424">
                <a:spcAft>
                  <a:spcPts val="600"/>
                </a:spcAft>
              </a:pPr>
              <a:r>
                <a:rPr lang="en-US" sz="2178" kern="1200" dirty="0">
                  <a:solidFill>
                    <a:schemeClr val="dk1"/>
                  </a:solidFill>
                  <a:latin typeface="+mn-lt"/>
                  <a:ea typeface="+mn-ea"/>
                  <a:cs typeface="+mn-cs"/>
                </a:rPr>
                <a:t>Diagnosis Agent</a:t>
              </a:r>
              <a:br>
                <a:rPr lang="en-US" sz="2178" kern="1200" dirty="0">
                  <a:solidFill>
                    <a:schemeClr val="dk1"/>
                  </a:solidFill>
                  <a:latin typeface="+mn-lt"/>
                  <a:ea typeface="+mn-ea"/>
                  <a:cs typeface="+mn-cs"/>
                </a:rPr>
              </a:br>
              <a:r>
                <a:rPr lang="en-US" sz="968" kern="1200" dirty="0">
                  <a:solidFill>
                    <a:schemeClr val="dk1"/>
                  </a:solidFill>
                  <a:latin typeface="+mn-lt"/>
                  <a:ea typeface="+mn-ea"/>
                  <a:cs typeface="+mn-cs"/>
                </a:rPr>
                <a:t>(initial)</a:t>
              </a:r>
              <a:endParaRPr lang="en-US" dirty="0"/>
            </a:p>
          </p:txBody>
        </p:sp>
        <p:sp>
          <p:nvSpPr>
            <p:cNvPr id="7" name="Rectangle 6">
              <a:extLst>
                <a:ext uri="{FF2B5EF4-FFF2-40B4-BE49-F238E27FC236}">
                  <a16:creationId xmlns:a16="http://schemas.microsoft.com/office/drawing/2014/main" id="{C8BF9801-2E7A-3768-C55E-8F77C604C756}"/>
                </a:ext>
              </a:extLst>
            </p:cNvPr>
            <p:cNvSpPr/>
            <p:nvPr/>
          </p:nvSpPr>
          <p:spPr>
            <a:xfrm>
              <a:off x="6032465" y="1196681"/>
              <a:ext cx="940947"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Image from Phone</a:t>
              </a:r>
              <a:endParaRPr lang="en-US" sz="1000"/>
            </a:p>
          </p:txBody>
        </p:sp>
        <p:cxnSp>
          <p:nvCxnSpPr>
            <p:cNvPr id="8" name="Connector: Elbow 7">
              <a:extLst>
                <a:ext uri="{FF2B5EF4-FFF2-40B4-BE49-F238E27FC236}">
                  <a16:creationId xmlns:a16="http://schemas.microsoft.com/office/drawing/2014/main" id="{5DA9FC75-5009-5189-E5D2-5698243A95F4}"/>
                </a:ext>
              </a:extLst>
            </p:cNvPr>
            <p:cNvCxnSpPr>
              <a:cxnSpLocks/>
              <a:stCxn id="7" idx="2"/>
              <a:endCxn id="6" idx="0"/>
            </p:cNvCxnSpPr>
            <p:nvPr/>
          </p:nvCxnSpPr>
          <p:spPr>
            <a:xfrm rot="5400000">
              <a:off x="6362656" y="1622714"/>
              <a:ext cx="28056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99D8F0A6-D198-F168-0E6D-641BB26A5E03}"/>
                </a:ext>
              </a:extLst>
            </p:cNvPr>
            <p:cNvSpPr/>
            <p:nvPr/>
          </p:nvSpPr>
          <p:spPr>
            <a:xfrm>
              <a:off x="5038121" y="4847193"/>
              <a:ext cx="940947"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Instant Care Provided</a:t>
              </a:r>
              <a:endParaRPr lang="en-US" sz="1000"/>
            </a:p>
          </p:txBody>
        </p:sp>
        <p:sp>
          <p:nvSpPr>
            <p:cNvPr id="10" name="Rectangle 9">
              <a:extLst>
                <a:ext uri="{FF2B5EF4-FFF2-40B4-BE49-F238E27FC236}">
                  <a16:creationId xmlns:a16="http://schemas.microsoft.com/office/drawing/2014/main" id="{439C72B4-AC7A-4C9C-DB27-9F70D5F74E80}"/>
                </a:ext>
              </a:extLst>
            </p:cNvPr>
            <p:cNvSpPr/>
            <p:nvPr/>
          </p:nvSpPr>
          <p:spPr>
            <a:xfrm>
              <a:off x="5833005" y="3364465"/>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Caregiver Matcher</a:t>
              </a:r>
              <a:endParaRPr lang="en-US" sz="1000"/>
            </a:p>
          </p:txBody>
        </p:sp>
        <p:sp>
          <p:nvSpPr>
            <p:cNvPr id="11" name="TextBox 10">
              <a:extLst>
                <a:ext uri="{FF2B5EF4-FFF2-40B4-BE49-F238E27FC236}">
                  <a16:creationId xmlns:a16="http://schemas.microsoft.com/office/drawing/2014/main" id="{7B71F0FD-C009-8E52-6228-1B37556B8B3C}"/>
                </a:ext>
              </a:extLst>
            </p:cNvPr>
            <p:cNvSpPr txBox="1"/>
            <p:nvPr/>
          </p:nvSpPr>
          <p:spPr>
            <a:xfrm>
              <a:off x="7226853" y="3084721"/>
              <a:ext cx="1176545" cy="707886"/>
            </a:xfrm>
            <a:prstGeom prst="rect">
              <a:avLst/>
            </a:prstGeom>
            <a:noFill/>
          </p:spPr>
          <p:txBody>
            <a:bodyPr wrap="square" rtlCol="0">
              <a:spAutoFit/>
            </a:bodyPr>
            <a:lstStyle/>
            <a:p>
              <a:pPr defTabSz="1106424">
                <a:spcAft>
                  <a:spcPts val="600"/>
                </a:spcAft>
              </a:pPr>
              <a:r>
                <a:rPr lang="en-US" sz="1210" u="sng" kern="1200" dirty="0">
                  <a:solidFill>
                    <a:schemeClr val="tx1"/>
                  </a:solidFill>
                  <a:latin typeface="+mn-lt"/>
                  <a:ea typeface="+mn-ea"/>
                  <a:cs typeface="+mn-cs"/>
                </a:rPr>
                <a:t>Matching Criteria:</a:t>
              </a:r>
              <a:br>
                <a:rPr lang="en-US" sz="1210" kern="1200" dirty="0">
                  <a:solidFill>
                    <a:schemeClr val="tx1"/>
                  </a:solidFill>
                  <a:latin typeface="+mn-lt"/>
                  <a:ea typeface="+mn-ea"/>
                  <a:cs typeface="+mn-cs"/>
                </a:rPr>
              </a:br>
              <a:r>
                <a:rPr lang="en-US" sz="1210" kern="1200" dirty="0">
                  <a:solidFill>
                    <a:schemeClr val="tx1"/>
                  </a:solidFill>
                  <a:latin typeface="+mn-lt"/>
                  <a:ea typeface="+mn-ea"/>
                  <a:cs typeface="+mn-cs"/>
                </a:rPr>
                <a:t>Proximity, Skills, Feedback</a:t>
              </a:r>
              <a:br>
                <a:rPr lang="en-US" sz="1210" kern="1200" dirty="0">
                  <a:solidFill>
                    <a:schemeClr val="tx1"/>
                  </a:solidFill>
                  <a:latin typeface="+mn-lt"/>
                  <a:ea typeface="+mn-ea"/>
                  <a:cs typeface="+mn-cs"/>
                </a:rPr>
              </a:br>
              <a:r>
                <a:rPr lang="en-US" sz="1210" kern="1200" dirty="0">
                  <a:solidFill>
                    <a:schemeClr val="tx1"/>
                  </a:solidFill>
                  <a:latin typeface="+mn-lt"/>
                  <a:ea typeface="+mn-ea"/>
                  <a:cs typeface="+mn-cs"/>
                </a:rPr>
                <a:t>Patient history</a:t>
              </a:r>
              <a:endParaRPr lang="en-US" sz="1000" dirty="0"/>
            </a:p>
          </p:txBody>
        </p:sp>
        <p:sp>
          <p:nvSpPr>
            <p:cNvPr id="12" name="Cylinder 11">
              <a:extLst>
                <a:ext uri="{FF2B5EF4-FFF2-40B4-BE49-F238E27FC236}">
                  <a16:creationId xmlns:a16="http://schemas.microsoft.com/office/drawing/2014/main" id="{7128C7D1-CB30-6F48-FDBD-0AC72D8ADF74}"/>
                </a:ext>
              </a:extLst>
            </p:cNvPr>
            <p:cNvSpPr/>
            <p:nvPr/>
          </p:nvSpPr>
          <p:spPr>
            <a:xfrm>
              <a:off x="5125789" y="5235292"/>
              <a:ext cx="729346" cy="41276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Caregiver</a:t>
              </a:r>
              <a:br>
                <a:rPr lang="en-US" sz="1210" kern="1200">
                  <a:solidFill>
                    <a:schemeClr val="lt1"/>
                  </a:solidFill>
                  <a:latin typeface="+mn-lt"/>
                  <a:ea typeface="+mn-ea"/>
                  <a:cs typeface="+mn-cs"/>
                </a:rPr>
              </a:br>
              <a:r>
                <a:rPr lang="en-US" sz="1210" kern="1200">
                  <a:solidFill>
                    <a:schemeClr val="lt1"/>
                  </a:solidFill>
                  <a:latin typeface="+mn-lt"/>
                  <a:ea typeface="+mn-ea"/>
                  <a:cs typeface="+mn-cs"/>
                </a:rPr>
                <a:t>Profiles</a:t>
              </a:r>
              <a:endParaRPr lang="en-US" sz="1000"/>
            </a:p>
          </p:txBody>
        </p:sp>
        <p:cxnSp>
          <p:nvCxnSpPr>
            <p:cNvPr id="13" name="Connector: Elbow 12">
              <a:extLst>
                <a:ext uri="{FF2B5EF4-FFF2-40B4-BE49-F238E27FC236}">
                  <a16:creationId xmlns:a16="http://schemas.microsoft.com/office/drawing/2014/main" id="{6D249322-55A3-7BB4-BA35-58B3DA508AB4}"/>
                </a:ext>
              </a:extLst>
            </p:cNvPr>
            <p:cNvCxnSpPr>
              <a:cxnSpLocks/>
              <a:stCxn id="10" idx="2"/>
              <a:endCxn id="30" idx="0"/>
            </p:cNvCxnSpPr>
            <p:nvPr/>
          </p:nvCxnSpPr>
          <p:spPr>
            <a:xfrm rot="5400000">
              <a:off x="6308063" y="3809507"/>
              <a:ext cx="334262" cy="1567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78636AD6-C078-EE98-1ECE-211C9BE1A319}"/>
                </a:ext>
              </a:extLst>
            </p:cNvPr>
            <p:cNvCxnSpPr>
              <a:cxnSpLocks/>
              <a:stCxn id="30" idx="2"/>
              <a:endCxn id="9" idx="0"/>
            </p:cNvCxnSpPr>
            <p:nvPr/>
          </p:nvCxnSpPr>
          <p:spPr>
            <a:xfrm rot="10800000" flipV="1">
              <a:off x="5508595" y="4211411"/>
              <a:ext cx="508200" cy="635782"/>
            </a:xfrm>
            <a:prstGeom prst="bent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Flowchart: Multidocument 15">
              <a:extLst>
                <a:ext uri="{FF2B5EF4-FFF2-40B4-BE49-F238E27FC236}">
                  <a16:creationId xmlns:a16="http://schemas.microsoft.com/office/drawing/2014/main" id="{618DBE27-4E17-7CD3-C81B-362F605258DF}"/>
                </a:ext>
              </a:extLst>
            </p:cNvPr>
            <p:cNvSpPr/>
            <p:nvPr/>
          </p:nvSpPr>
          <p:spPr>
            <a:xfrm>
              <a:off x="6972214" y="5275426"/>
              <a:ext cx="875441" cy="374894"/>
            </a:xfrm>
            <a:prstGeom prst="flowChartMultidocumen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Physician Providers</a:t>
              </a:r>
              <a:endParaRPr lang="en-US" sz="1000"/>
            </a:p>
          </p:txBody>
        </p:sp>
        <p:cxnSp>
          <p:nvCxnSpPr>
            <p:cNvPr id="17" name="Connector: Elbow 16">
              <a:extLst>
                <a:ext uri="{FF2B5EF4-FFF2-40B4-BE49-F238E27FC236}">
                  <a16:creationId xmlns:a16="http://schemas.microsoft.com/office/drawing/2014/main" id="{96DD030F-0249-5F4F-5822-3DA1E05D753A}"/>
                </a:ext>
              </a:extLst>
            </p:cNvPr>
            <p:cNvCxnSpPr>
              <a:cxnSpLocks/>
              <a:stCxn id="30" idx="6"/>
              <a:endCxn id="16" idx="0"/>
            </p:cNvCxnSpPr>
            <p:nvPr/>
          </p:nvCxnSpPr>
          <p:spPr>
            <a:xfrm>
              <a:off x="6917912" y="4211411"/>
              <a:ext cx="552250" cy="106401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2BA2E11-80F2-A021-4E29-1D4EAA27E617}"/>
                </a:ext>
              </a:extLst>
            </p:cNvPr>
            <p:cNvSpPr txBox="1"/>
            <p:nvPr/>
          </p:nvSpPr>
          <p:spPr>
            <a:xfrm>
              <a:off x="7489536" y="3958507"/>
              <a:ext cx="763883" cy="841327"/>
            </a:xfrm>
            <a:prstGeom prst="rect">
              <a:avLst/>
            </a:prstGeom>
            <a:noFill/>
          </p:spPr>
          <p:txBody>
            <a:bodyPr wrap="square" rtlCol="0">
              <a:spAutoFit/>
            </a:bodyPr>
            <a:lstStyle/>
            <a:p>
              <a:pPr defTabSz="1106424">
                <a:spcAft>
                  <a:spcPts val="600"/>
                </a:spcAft>
              </a:pPr>
              <a:r>
                <a:rPr lang="en-US" sz="1210" kern="1200" dirty="0">
                  <a:solidFill>
                    <a:schemeClr val="tx1"/>
                  </a:solidFill>
                  <a:latin typeface="+mn-lt"/>
                  <a:ea typeface="+mn-ea"/>
                  <a:cs typeface="+mn-cs"/>
                </a:rPr>
                <a:t>Discover Services, Skills, Ratings, &amp; </a:t>
              </a:r>
              <a:br>
                <a:rPr lang="en-US" sz="1210" kern="1200" dirty="0">
                  <a:solidFill>
                    <a:schemeClr val="tx1"/>
                  </a:solidFill>
                  <a:latin typeface="+mn-lt"/>
                  <a:ea typeface="+mn-ea"/>
                  <a:cs typeface="+mn-cs"/>
                </a:rPr>
              </a:br>
              <a:r>
                <a:rPr lang="en-US" sz="1210" kern="1200" dirty="0">
                  <a:solidFill>
                    <a:schemeClr val="tx1"/>
                  </a:solidFill>
                  <a:latin typeface="+mn-lt"/>
                  <a:ea typeface="+mn-ea"/>
                  <a:cs typeface="+mn-cs"/>
                </a:rPr>
                <a:t>Proximity</a:t>
              </a:r>
              <a:endParaRPr lang="en-US" sz="1000" dirty="0"/>
            </a:p>
          </p:txBody>
        </p:sp>
        <p:sp>
          <p:nvSpPr>
            <p:cNvPr id="19" name="TextBox 18">
              <a:extLst>
                <a:ext uri="{FF2B5EF4-FFF2-40B4-BE49-F238E27FC236}">
                  <a16:creationId xmlns:a16="http://schemas.microsoft.com/office/drawing/2014/main" id="{36D9566E-4C31-063E-911A-303CD4CD1A9A}"/>
                </a:ext>
              </a:extLst>
            </p:cNvPr>
            <p:cNvSpPr txBox="1"/>
            <p:nvPr/>
          </p:nvSpPr>
          <p:spPr>
            <a:xfrm>
              <a:off x="4750370" y="3264894"/>
              <a:ext cx="1407789" cy="400110"/>
            </a:xfrm>
            <a:prstGeom prst="rect">
              <a:avLst/>
            </a:prstGeom>
            <a:noFill/>
          </p:spPr>
          <p:txBody>
            <a:bodyPr wrap="square">
              <a:spAutoFit/>
            </a:bodyPr>
            <a:lstStyle/>
            <a:p>
              <a:pPr algn="ctr" defTabSz="1106424">
                <a:spcAft>
                  <a:spcPts val="600"/>
                </a:spcAft>
              </a:pPr>
              <a:r>
                <a:rPr lang="en-US" sz="1210" kern="1200">
                  <a:solidFill>
                    <a:schemeClr val="tx1"/>
                  </a:solidFill>
                  <a:latin typeface="+mn-lt"/>
                  <a:ea typeface="+mn-ea"/>
                  <a:cs typeface="+mn-cs"/>
                </a:rPr>
                <a:t>Assign </a:t>
              </a:r>
              <a:br>
                <a:rPr lang="en-US" sz="1210" kern="1200">
                  <a:solidFill>
                    <a:schemeClr val="tx1"/>
                  </a:solidFill>
                  <a:latin typeface="+mn-lt"/>
                  <a:ea typeface="+mn-ea"/>
                  <a:cs typeface="+mn-cs"/>
                </a:rPr>
              </a:br>
              <a:r>
                <a:rPr lang="en-US" sz="1210" kern="1200">
                  <a:solidFill>
                    <a:schemeClr val="tx1"/>
                  </a:solidFill>
                  <a:latin typeface="+mn-lt"/>
                  <a:ea typeface="+mn-ea"/>
                  <a:cs typeface="+mn-cs"/>
                </a:rPr>
                <a:t>Caregiver</a:t>
              </a:r>
              <a:endParaRPr lang="en-US" sz="1000"/>
            </a:p>
          </p:txBody>
        </p:sp>
        <p:sp>
          <p:nvSpPr>
            <p:cNvPr id="20" name="TextBox 19">
              <a:extLst>
                <a:ext uri="{FF2B5EF4-FFF2-40B4-BE49-F238E27FC236}">
                  <a16:creationId xmlns:a16="http://schemas.microsoft.com/office/drawing/2014/main" id="{27C4B392-DC12-61C2-5B02-D0725F48AFAF}"/>
                </a:ext>
              </a:extLst>
            </p:cNvPr>
            <p:cNvSpPr txBox="1"/>
            <p:nvPr/>
          </p:nvSpPr>
          <p:spPr>
            <a:xfrm rot="16200000">
              <a:off x="4937004" y="4319644"/>
              <a:ext cx="817221" cy="400110"/>
            </a:xfrm>
            <a:prstGeom prst="rect">
              <a:avLst/>
            </a:prstGeom>
            <a:noFill/>
          </p:spPr>
          <p:txBody>
            <a:bodyPr wrap="square">
              <a:spAutoFit/>
            </a:bodyPr>
            <a:lstStyle/>
            <a:p>
              <a:pPr algn="ctr" defTabSz="1106424">
                <a:spcAft>
                  <a:spcPts val="600"/>
                </a:spcAft>
              </a:pPr>
              <a:r>
                <a:rPr lang="en-US" sz="1210" b="1" kern="1200">
                  <a:solidFill>
                    <a:schemeClr val="accent6">
                      <a:lumMod val="50000"/>
                    </a:schemeClr>
                  </a:solidFill>
                  <a:latin typeface="+mn-lt"/>
                  <a:ea typeface="+mn-ea"/>
                  <a:cs typeface="+mn-cs"/>
                </a:rPr>
                <a:t>Low Severity</a:t>
              </a:r>
              <a:endParaRPr lang="en-US" sz="1000" b="1">
                <a:solidFill>
                  <a:schemeClr val="accent6">
                    <a:lumMod val="50000"/>
                  </a:schemeClr>
                </a:solidFill>
              </a:endParaRPr>
            </a:p>
          </p:txBody>
        </p:sp>
        <p:sp>
          <p:nvSpPr>
            <p:cNvPr id="21" name="TextBox 20">
              <a:extLst>
                <a:ext uri="{FF2B5EF4-FFF2-40B4-BE49-F238E27FC236}">
                  <a16:creationId xmlns:a16="http://schemas.microsoft.com/office/drawing/2014/main" id="{3F203096-68FA-4D73-ADAF-C9713BC87008}"/>
                </a:ext>
              </a:extLst>
            </p:cNvPr>
            <p:cNvSpPr txBox="1"/>
            <p:nvPr/>
          </p:nvSpPr>
          <p:spPr>
            <a:xfrm rot="16200000">
              <a:off x="6873732" y="4569959"/>
              <a:ext cx="817221" cy="400110"/>
            </a:xfrm>
            <a:prstGeom prst="rect">
              <a:avLst/>
            </a:prstGeom>
            <a:noFill/>
          </p:spPr>
          <p:txBody>
            <a:bodyPr wrap="square">
              <a:spAutoFit/>
            </a:bodyPr>
            <a:lstStyle/>
            <a:p>
              <a:pPr algn="ctr" defTabSz="1106424">
                <a:spcAft>
                  <a:spcPts val="600"/>
                </a:spcAft>
              </a:pPr>
              <a:r>
                <a:rPr lang="en-US" sz="1210" b="1" kern="1200">
                  <a:solidFill>
                    <a:srgbClr val="0070C0"/>
                  </a:solidFill>
                  <a:latin typeface="+mn-lt"/>
                  <a:ea typeface="+mn-ea"/>
                  <a:cs typeface="+mn-cs"/>
                </a:rPr>
                <a:t>High Severity</a:t>
              </a:r>
              <a:endParaRPr lang="en-US" sz="1000" b="1">
                <a:solidFill>
                  <a:srgbClr val="0070C0"/>
                </a:solidFill>
              </a:endParaRPr>
            </a:p>
          </p:txBody>
        </p:sp>
        <p:sp>
          <p:nvSpPr>
            <p:cNvPr id="22" name="TextBox 21">
              <a:extLst>
                <a:ext uri="{FF2B5EF4-FFF2-40B4-BE49-F238E27FC236}">
                  <a16:creationId xmlns:a16="http://schemas.microsoft.com/office/drawing/2014/main" id="{2C60235E-1B11-5234-8F87-B5F5EDC2FA3C}"/>
                </a:ext>
              </a:extLst>
            </p:cNvPr>
            <p:cNvSpPr txBox="1"/>
            <p:nvPr/>
          </p:nvSpPr>
          <p:spPr>
            <a:xfrm>
              <a:off x="7061424" y="1136161"/>
              <a:ext cx="1220425" cy="400110"/>
            </a:xfrm>
            <a:prstGeom prst="rect">
              <a:avLst/>
            </a:prstGeom>
            <a:noFill/>
          </p:spPr>
          <p:txBody>
            <a:bodyPr wrap="square" rtlCol="0">
              <a:spAutoFit/>
            </a:bodyPr>
            <a:lstStyle/>
            <a:p>
              <a:pPr defTabSz="1106424">
                <a:spcAft>
                  <a:spcPts val="600"/>
                </a:spcAft>
              </a:pPr>
              <a:r>
                <a:rPr lang="en-US" sz="1210" kern="1200">
                  <a:solidFill>
                    <a:schemeClr val="tx1"/>
                  </a:solidFill>
                  <a:latin typeface="+mn-lt"/>
                  <a:ea typeface="+mn-ea"/>
                  <a:cs typeface="+mn-cs"/>
                </a:rPr>
                <a:t>Future: Add voice (e.g. </a:t>
              </a:r>
              <a:r>
                <a:rPr lang="en-US" sz="1210" kern="1200" err="1">
                  <a:solidFill>
                    <a:schemeClr val="tx1"/>
                  </a:solidFill>
                  <a:latin typeface="+mn-lt"/>
                  <a:ea typeface="+mn-ea"/>
                  <a:cs typeface="+mn-cs"/>
                </a:rPr>
                <a:t>WhisprFlow</a:t>
              </a:r>
              <a:r>
                <a:rPr lang="en-US" sz="1210" kern="1200">
                  <a:solidFill>
                    <a:schemeClr val="tx1"/>
                  </a:solidFill>
                  <a:latin typeface="+mn-lt"/>
                  <a:ea typeface="+mn-ea"/>
                  <a:cs typeface="+mn-cs"/>
                </a:rPr>
                <a:t>)</a:t>
              </a:r>
              <a:endParaRPr lang="en-US" sz="1000"/>
            </a:p>
          </p:txBody>
        </p:sp>
        <p:sp>
          <p:nvSpPr>
            <p:cNvPr id="23" name="Flowchart: Decision 22">
              <a:extLst>
                <a:ext uri="{FF2B5EF4-FFF2-40B4-BE49-F238E27FC236}">
                  <a16:creationId xmlns:a16="http://schemas.microsoft.com/office/drawing/2014/main" id="{57C12E6F-30A2-8CFC-28C6-29A63535284C}"/>
                </a:ext>
              </a:extLst>
            </p:cNvPr>
            <p:cNvSpPr/>
            <p:nvPr/>
          </p:nvSpPr>
          <p:spPr>
            <a:xfrm>
              <a:off x="5710327" y="2737823"/>
              <a:ext cx="1536825" cy="4531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Insurance Verify</a:t>
              </a:r>
              <a:endParaRPr lang="en-US" sz="1000"/>
            </a:p>
          </p:txBody>
        </p:sp>
        <p:sp>
          <p:nvSpPr>
            <p:cNvPr id="24" name="Rectangle 23">
              <a:extLst>
                <a:ext uri="{FF2B5EF4-FFF2-40B4-BE49-F238E27FC236}">
                  <a16:creationId xmlns:a16="http://schemas.microsoft.com/office/drawing/2014/main" id="{47D95709-BB06-2885-CC12-7DA299FCC1CB}"/>
                </a:ext>
              </a:extLst>
            </p:cNvPr>
            <p:cNvSpPr/>
            <p:nvPr/>
          </p:nvSpPr>
          <p:spPr>
            <a:xfrm>
              <a:off x="5826782" y="2316496"/>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Injury Classifier</a:t>
              </a:r>
              <a:endParaRPr lang="en-US" sz="1000"/>
            </a:p>
          </p:txBody>
        </p:sp>
        <p:sp>
          <p:nvSpPr>
            <p:cNvPr id="25" name="Oval 24">
              <a:extLst>
                <a:ext uri="{FF2B5EF4-FFF2-40B4-BE49-F238E27FC236}">
                  <a16:creationId xmlns:a16="http://schemas.microsoft.com/office/drawing/2014/main" id="{5ED45682-467A-6ED9-B692-B9D97CD381AD}"/>
                </a:ext>
              </a:extLst>
            </p:cNvPr>
            <p:cNvSpPr/>
            <p:nvPr/>
          </p:nvSpPr>
          <p:spPr>
            <a:xfrm>
              <a:off x="6032465" y="4762016"/>
              <a:ext cx="901117"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Google Maps MCP</a:t>
              </a:r>
              <a:endParaRPr lang="en-US" sz="1000"/>
            </a:p>
          </p:txBody>
        </p:sp>
        <p:cxnSp>
          <p:nvCxnSpPr>
            <p:cNvPr id="26" name="Connector: Elbow 25">
              <a:extLst>
                <a:ext uri="{FF2B5EF4-FFF2-40B4-BE49-F238E27FC236}">
                  <a16:creationId xmlns:a16="http://schemas.microsoft.com/office/drawing/2014/main" id="{4EEB97F0-547A-D6A4-A1CE-9A790FB2BC2F}"/>
                </a:ext>
              </a:extLst>
            </p:cNvPr>
            <p:cNvCxnSpPr>
              <a:cxnSpLocks/>
              <a:stCxn id="30" idx="4"/>
              <a:endCxn id="25" idx="0"/>
            </p:cNvCxnSpPr>
            <p:nvPr/>
          </p:nvCxnSpPr>
          <p:spPr>
            <a:xfrm rot="16200000" flipH="1">
              <a:off x="6313353" y="4592345"/>
              <a:ext cx="323672" cy="156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CCE0731C-5F62-5118-803B-898FC1C125AF}"/>
                </a:ext>
              </a:extLst>
            </p:cNvPr>
            <p:cNvCxnSpPr>
              <a:cxnSpLocks/>
              <a:stCxn id="23" idx="1"/>
              <a:endCxn id="28" idx="3"/>
            </p:cNvCxnSpPr>
            <p:nvPr/>
          </p:nvCxnSpPr>
          <p:spPr>
            <a:xfrm rot="10800000">
              <a:off x="5478552" y="2960751"/>
              <a:ext cx="231776" cy="36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Flowchart: Multidocument 27">
              <a:extLst>
                <a:ext uri="{FF2B5EF4-FFF2-40B4-BE49-F238E27FC236}">
                  <a16:creationId xmlns:a16="http://schemas.microsoft.com/office/drawing/2014/main" id="{49F203B5-7FCF-EF01-7B9C-B1B8F00395D6}"/>
                </a:ext>
              </a:extLst>
            </p:cNvPr>
            <p:cNvSpPr/>
            <p:nvPr/>
          </p:nvSpPr>
          <p:spPr>
            <a:xfrm>
              <a:off x="4603110" y="2773304"/>
              <a:ext cx="875441" cy="374894"/>
            </a:xfrm>
            <a:prstGeom prst="flowChartMultidocumen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Eligibility &amp; EOBs</a:t>
              </a:r>
              <a:endParaRPr lang="en-US" sz="1000"/>
            </a:p>
          </p:txBody>
        </p:sp>
        <p:sp>
          <p:nvSpPr>
            <p:cNvPr id="29" name="TextBox 28">
              <a:extLst>
                <a:ext uri="{FF2B5EF4-FFF2-40B4-BE49-F238E27FC236}">
                  <a16:creationId xmlns:a16="http://schemas.microsoft.com/office/drawing/2014/main" id="{A469BE61-04C8-8E8A-4F3D-09EDDE552961}"/>
                </a:ext>
              </a:extLst>
            </p:cNvPr>
            <p:cNvSpPr txBox="1"/>
            <p:nvPr/>
          </p:nvSpPr>
          <p:spPr>
            <a:xfrm>
              <a:off x="6074535" y="4470747"/>
              <a:ext cx="1136928" cy="246221"/>
            </a:xfrm>
            <a:prstGeom prst="rect">
              <a:avLst/>
            </a:prstGeom>
            <a:noFill/>
          </p:spPr>
          <p:txBody>
            <a:bodyPr wrap="square">
              <a:spAutoFit/>
            </a:bodyPr>
            <a:lstStyle/>
            <a:p>
              <a:pPr defTabSz="1106424">
                <a:spcAft>
                  <a:spcPts val="600"/>
                </a:spcAft>
              </a:pPr>
              <a:r>
                <a:rPr lang="en-US" sz="1210" kern="1200">
                  <a:solidFill>
                    <a:schemeClr val="tx1"/>
                  </a:solidFill>
                  <a:latin typeface="+mn-lt"/>
                  <a:ea typeface="+mn-ea"/>
                  <a:cs typeface="+mn-cs"/>
                </a:rPr>
                <a:t>Proximity</a:t>
              </a:r>
              <a:endParaRPr lang="en-US" sz="1000"/>
            </a:p>
          </p:txBody>
        </p:sp>
        <p:sp>
          <p:nvSpPr>
            <p:cNvPr id="30" name="Oval 29">
              <a:extLst>
                <a:ext uri="{FF2B5EF4-FFF2-40B4-BE49-F238E27FC236}">
                  <a16:creationId xmlns:a16="http://schemas.microsoft.com/office/drawing/2014/main" id="{6BD933FA-5324-4C98-7923-2EA06447824E}"/>
                </a:ext>
              </a:extLst>
            </p:cNvPr>
            <p:cNvSpPr/>
            <p:nvPr/>
          </p:nvSpPr>
          <p:spPr>
            <a:xfrm>
              <a:off x="6016795" y="3984477"/>
              <a:ext cx="901117"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Search Provider MCP</a:t>
              </a:r>
              <a:endParaRPr lang="en-US" sz="1000"/>
            </a:p>
          </p:txBody>
        </p:sp>
        <p:sp>
          <p:nvSpPr>
            <p:cNvPr id="31" name="Cylinder 30">
              <a:extLst>
                <a:ext uri="{FF2B5EF4-FFF2-40B4-BE49-F238E27FC236}">
                  <a16:creationId xmlns:a16="http://schemas.microsoft.com/office/drawing/2014/main" id="{612F1876-47F3-F11D-D7DA-E1BC3CCBEAA7}"/>
                </a:ext>
              </a:extLst>
            </p:cNvPr>
            <p:cNvSpPr/>
            <p:nvPr/>
          </p:nvSpPr>
          <p:spPr>
            <a:xfrm>
              <a:off x="4853411" y="3670213"/>
              <a:ext cx="729346" cy="41276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06424">
                <a:spcAft>
                  <a:spcPts val="600"/>
                </a:spcAft>
              </a:pPr>
              <a:r>
                <a:rPr lang="en-US" sz="1210" kern="1200">
                  <a:solidFill>
                    <a:schemeClr val="lt1"/>
                  </a:solidFill>
                  <a:latin typeface="+mn-lt"/>
                  <a:ea typeface="+mn-ea"/>
                  <a:cs typeface="+mn-cs"/>
                </a:rPr>
                <a:t>Care Event Log</a:t>
              </a:r>
              <a:endParaRPr lang="en-US" sz="1000"/>
            </a:p>
          </p:txBody>
        </p:sp>
        <p:cxnSp>
          <p:nvCxnSpPr>
            <p:cNvPr id="32" name="Connector: Elbow 31">
              <a:extLst>
                <a:ext uri="{FF2B5EF4-FFF2-40B4-BE49-F238E27FC236}">
                  <a16:creationId xmlns:a16="http://schemas.microsoft.com/office/drawing/2014/main" id="{CD5C05FA-FD74-7A74-992A-F21A9FC4712D}"/>
                </a:ext>
              </a:extLst>
            </p:cNvPr>
            <p:cNvCxnSpPr>
              <a:cxnSpLocks/>
              <a:stCxn id="23" idx="2"/>
              <a:endCxn id="10" idx="0"/>
            </p:cNvCxnSpPr>
            <p:nvPr/>
          </p:nvCxnSpPr>
          <p:spPr>
            <a:xfrm rot="16200000" flipH="1">
              <a:off x="6394121" y="3275552"/>
              <a:ext cx="173531" cy="429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094B7232-6516-4C73-DA6A-BDB91C092118}"/>
                </a:ext>
              </a:extLst>
            </p:cNvPr>
            <p:cNvCxnSpPr>
              <a:cxnSpLocks/>
              <a:stCxn id="24" idx="2"/>
              <a:endCxn id="23" idx="0"/>
            </p:cNvCxnSpPr>
            <p:nvPr/>
          </p:nvCxnSpPr>
          <p:spPr>
            <a:xfrm rot="16200000" flipH="1">
              <a:off x="6409987" y="2669069"/>
              <a:ext cx="135577" cy="193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4" name="Cylinder 33">
            <a:extLst>
              <a:ext uri="{FF2B5EF4-FFF2-40B4-BE49-F238E27FC236}">
                <a16:creationId xmlns:a16="http://schemas.microsoft.com/office/drawing/2014/main" id="{13838FFB-12B8-6A7E-AFBF-18125378EBAE}"/>
              </a:ext>
            </a:extLst>
          </p:cNvPr>
          <p:cNvSpPr/>
          <p:nvPr/>
        </p:nvSpPr>
        <p:spPr>
          <a:xfrm>
            <a:off x="9008973" y="6331579"/>
            <a:ext cx="729346" cy="41276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 Event Log</a:t>
            </a:r>
          </a:p>
        </p:txBody>
      </p:sp>
    </p:spTree>
    <p:extLst>
      <p:ext uri="{BB962C8B-B14F-4D97-AF65-F5344CB8AC3E}">
        <p14:creationId xmlns:p14="http://schemas.microsoft.com/office/powerpoint/2010/main" val="3517214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FC5B456-28DB-B99F-6276-B9FE5E92E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3" y="195800"/>
            <a:ext cx="5381004" cy="6582269"/>
          </a:xfrm>
          <a:prstGeom prst="rect">
            <a:avLst/>
          </a:prstGeom>
        </p:spPr>
      </p:pic>
      <p:sp>
        <p:nvSpPr>
          <p:cNvPr id="3" name="Content Placeholder 2">
            <a:extLst>
              <a:ext uri="{FF2B5EF4-FFF2-40B4-BE49-F238E27FC236}">
                <a16:creationId xmlns:a16="http://schemas.microsoft.com/office/drawing/2014/main" id="{DE497B83-4C35-78AD-1596-60298B569722}"/>
              </a:ext>
            </a:extLst>
          </p:cNvPr>
          <p:cNvSpPr>
            <a:spLocks noGrp="1"/>
          </p:cNvSpPr>
          <p:nvPr>
            <p:ph idx="1"/>
          </p:nvPr>
        </p:nvSpPr>
        <p:spPr>
          <a:xfrm>
            <a:off x="7557826" y="1392392"/>
            <a:ext cx="4434721" cy="3710427"/>
          </a:xfrm>
        </p:spPr>
        <p:txBody>
          <a:bodyPr anchor="t">
            <a:normAutofit/>
          </a:bodyPr>
          <a:lstStyle/>
          <a:p>
            <a:pPr marL="0" indent="0">
              <a:buNone/>
            </a:pPr>
            <a:r>
              <a:rPr lang="en-US" sz="8000" b="1" dirty="0">
                <a:solidFill>
                  <a:schemeClr val="tx1">
                    <a:alpha val="80000"/>
                  </a:schemeClr>
                </a:solidFill>
              </a:rPr>
              <a:t>Switch to Live Demo</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AI-generated content may be incorrect.">
            <a:extLst>
              <a:ext uri="{FF2B5EF4-FFF2-40B4-BE49-F238E27FC236}">
                <a16:creationId xmlns:a16="http://schemas.microsoft.com/office/drawing/2014/main" id="{8FB8D6A0-4C5B-077D-0AEC-DFA0545A301E}"/>
              </a:ext>
            </a:extLst>
          </p:cNvPr>
          <p:cNvPicPr>
            <a:picLocks noChangeAspect="1"/>
          </p:cNvPicPr>
          <p:nvPr/>
        </p:nvPicPr>
        <p:blipFill>
          <a:blip r:embed="rId3">
            <a:extLst>
              <a:ext uri="{28A0092B-C50C-407E-A947-70E740481C1C}">
                <a14:useLocalDpi xmlns:a14="http://schemas.microsoft.com/office/drawing/2010/main" val="0"/>
              </a:ext>
            </a:extLst>
          </a:blip>
          <a:srcRect l="10346" t="22588" r="6441" b="41902"/>
          <a:stretch>
            <a:fillRect/>
          </a:stretch>
        </p:blipFill>
        <p:spPr>
          <a:xfrm>
            <a:off x="723017" y="5411971"/>
            <a:ext cx="2042074" cy="1100283"/>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10910761-3822-9BAC-461A-47926CDDB6A4}"/>
              </a:ext>
            </a:extLst>
          </p:cNvPr>
          <p:cNvPicPr>
            <a:picLocks noChangeAspect="1"/>
          </p:cNvPicPr>
          <p:nvPr/>
        </p:nvPicPr>
        <p:blipFill>
          <a:blip r:embed="rId3">
            <a:extLst>
              <a:ext uri="{28A0092B-C50C-407E-A947-70E740481C1C}">
                <a14:useLocalDpi xmlns:a14="http://schemas.microsoft.com/office/drawing/2010/main" val="0"/>
              </a:ext>
            </a:extLst>
          </a:blip>
          <a:srcRect l="53719" t="66802" r="3013" b="2386"/>
          <a:stretch>
            <a:fillRect/>
          </a:stretch>
        </p:blipFill>
        <p:spPr>
          <a:xfrm>
            <a:off x="4132508" y="2152165"/>
            <a:ext cx="989978" cy="89007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5F33FB60-E573-B2A5-F9C1-BB843AD1F52D}"/>
              </a:ext>
            </a:extLst>
          </p:cNvPr>
          <p:cNvPicPr>
            <a:picLocks noChangeAspect="1"/>
          </p:cNvPicPr>
          <p:nvPr/>
        </p:nvPicPr>
        <p:blipFill>
          <a:blip r:embed="rId3">
            <a:extLst>
              <a:ext uri="{28A0092B-C50C-407E-A947-70E740481C1C}">
                <a14:useLocalDpi xmlns:a14="http://schemas.microsoft.com/office/drawing/2010/main" val="0"/>
              </a:ext>
            </a:extLst>
          </a:blip>
          <a:srcRect l="6686" t="66802" r="45962" b="2386"/>
          <a:stretch>
            <a:fillRect/>
          </a:stretch>
        </p:blipFill>
        <p:spPr>
          <a:xfrm>
            <a:off x="4038367" y="1240947"/>
            <a:ext cx="1109136" cy="911218"/>
          </a:xfrm>
          <a:prstGeom prst="rect">
            <a:avLst/>
          </a:prstGeom>
        </p:spPr>
      </p:pic>
    </p:spTree>
    <p:extLst>
      <p:ext uri="{BB962C8B-B14F-4D97-AF65-F5344CB8AC3E}">
        <p14:creationId xmlns:p14="http://schemas.microsoft.com/office/powerpoint/2010/main" val="327542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4029-A9E5-907E-B5BA-BEB03BAA0A58}"/>
              </a:ext>
            </a:extLst>
          </p:cNvPr>
          <p:cNvSpPr>
            <a:spLocks noGrp="1"/>
          </p:cNvSpPr>
          <p:nvPr>
            <p:ph type="title"/>
          </p:nvPr>
        </p:nvSpPr>
        <p:spPr>
          <a:xfrm>
            <a:off x="243839" y="365125"/>
            <a:ext cx="11817531" cy="515693"/>
          </a:xfrm>
        </p:spPr>
        <p:txBody>
          <a:bodyPr>
            <a:normAutofit fontScale="90000"/>
          </a:bodyPr>
          <a:lstStyle/>
          <a:p>
            <a:r>
              <a:rPr lang="en-US" dirty="0"/>
              <a:t>From Camera to Care to Compliance to Audit Readiness</a:t>
            </a:r>
            <a:br>
              <a:rPr lang="en-US" dirty="0"/>
            </a:br>
            <a:r>
              <a:rPr lang="en-US" sz="2200" dirty="0"/>
              <a:t>Goals: Instant care &amp; unmatched Medicaid compliance with the new “Big Beautiful Bill”</a:t>
            </a:r>
            <a:endParaRPr lang="en-US" dirty="0"/>
          </a:p>
        </p:txBody>
      </p:sp>
      <p:sp>
        <p:nvSpPr>
          <p:cNvPr id="4" name="Rectangle: Rounded Corners 3">
            <a:extLst>
              <a:ext uri="{FF2B5EF4-FFF2-40B4-BE49-F238E27FC236}">
                <a16:creationId xmlns:a16="http://schemas.microsoft.com/office/drawing/2014/main" id="{4091C293-07C1-A963-E753-051727A3A326}"/>
              </a:ext>
            </a:extLst>
          </p:cNvPr>
          <p:cNvSpPr/>
          <p:nvPr/>
        </p:nvSpPr>
        <p:spPr>
          <a:xfrm>
            <a:off x="870357" y="2297903"/>
            <a:ext cx="3413389" cy="3535512"/>
          </a:xfrm>
          <a:prstGeom prst="round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dirty="0"/>
              <a:t>Compliance Agent</a:t>
            </a:r>
          </a:p>
        </p:txBody>
      </p:sp>
      <p:sp>
        <p:nvSpPr>
          <p:cNvPr id="6" name="Rectangle: Rounded Corners 5">
            <a:extLst>
              <a:ext uri="{FF2B5EF4-FFF2-40B4-BE49-F238E27FC236}">
                <a16:creationId xmlns:a16="http://schemas.microsoft.com/office/drawing/2014/main" id="{1C547DF6-9EEA-6DB6-E8CD-0841B4F7C634}"/>
              </a:ext>
            </a:extLst>
          </p:cNvPr>
          <p:cNvSpPr/>
          <p:nvPr/>
        </p:nvSpPr>
        <p:spPr>
          <a:xfrm>
            <a:off x="8531156" y="2297903"/>
            <a:ext cx="3336587" cy="3423935"/>
          </a:xfrm>
          <a:prstGeom prst="roundRect">
            <a:avLst/>
          </a:prstGeom>
        </p:spPr>
        <p:style>
          <a:lnRef idx="2">
            <a:schemeClr val="accent5"/>
          </a:lnRef>
          <a:fillRef idx="1">
            <a:schemeClr val="lt1"/>
          </a:fillRef>
          <a:effectRef idx="0">
            <a:schemeClr val="accent5"/>
          </a:effectRef>
          <a:fontRef idx="minor">
            <a:schemeClr val="dk1"/>
          </a:fontRef>
        </p:style>
        <p:txBody>
          <a:bodyPr rtlCol="0" anchor="t" anchorCtr="0"/>
          <a:lstStyle/>
          <a:p>
            <a:pPr algn="ctr"/>
            <a:r>
              <a:rPr lang="en-US" dirty="0"/>
              <a:t>Claims &amp; Denials Agent</a:t>
            </a:r>
            <a:br>
              <a:rPr lang="en-US" dirty="0"/>
            </a:br>
            <a:r>
              <a:rPr lang="en-US" sz="1000" dirty="0"/>
              <a:t>(time-permitting)</a:t>
            </a:r>
            <a:endParaRPr lang="en-US" dirty="0"/>
          </a:p>
        </p:txBody>
      </p:sp>
      <p:sp>
        <p:nvSpPr>
          <p:cNvPr id="86" name="Rectangle 85">
            <a:extLst>
              <a:ext uri="{FF2B5EF4-FFF2-40B4-BE49-F238E27FC236}">
                <a16:creationId xmlns:a16="http://schemas.microsoft.com/office/drawing/2014/main" id="{924D5CF3-734C-A113-7FFA-4B2EDC43B1E8}"/>
              </a:ext>
            </a:extLst>
          </p:cNvPr>
          <p:cNvSpPr/>
          <p:nvPr/>
        </p:nvSpPr>
        <p:spPr>
          <a:xfrm>
            <a:off x="2262489" y="2799846"/>
            <a:ext cx="1099836"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Check Incident Record</a:t>
            </a:r>
          </a:p>
        </p:txBody>
      </p:sp>
      <p:sp>
        <p:nvSpPr>
          <p:cNvPr id="88" name="Rectangle 87">
            <a:extLst>
              <a:ext uri="{FF2B5EF4-FFF2-40B4-BE49-F238E27FC236}">
                <a16:creationId xmlns:a16="http://schemas.microsoft.com/office/drawing/2014/main" id="{F94D5C65-5AFC-3D08-BAB8-28F4AEB62FED}"/>
              </a:ext>
            </a:extLst>
          </p:cNvPr>
          <p:cNvSpPr/>
          <p:nvPr/>
        </p:nvSpPr>
        <p:spPr>
          <a:xfrm>
            <a:off x="2259778" y="3220378"/>
            <a:ext cx="1099836"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List of findings/errors</a:t>
            </a:r>
          </a:p>
        </p:txBody>
      </p:sp>
      <p:sp>
        <p:nvSpPr>
          <p:cNvPr id="90" name="Flowchart: Decision 89">
            <a:extLst>
              <a:ext uri="{FF2B5EF4-FFF2-40B4-BE49-F238E27FC236}">
                <a16:creationId xmlns:a16="http://schemas.microsoft.com/office/drawing/2014/main" id="{255AEB35-16C7-66E2-6B6E-AA635B454802}"/>
              </a:ext>
            </a:extLst>
          </p:cNvPr>
          <p:cNvSpPr/>
          <p:nvPr/>
        </p:nvSpPr>
        <p:spPr>
          <a:xfrm>
            <a:off x="2057001" y="3703732"/>
            <a:ext cx="1529861" cy="623724"/>
          </a:xfrm>
          <a:prstGeom prst="flowChartDecisio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err="1"/>
              <a:t>AutoFix</a:t>
            </a:r>
            <a:endParaRPr lang="en-US" sz="1000" dirty="0"/>
          </a:p>
        </p:txBody>
      </p:sp>
      <p:cxnSp>
        <p:nvCxnSpPr>
          <p:cNvPr id="95" name="Connector: Elbow 94">
            <a:extLst>
              <a:ext uri="{FF2B5EF4-FFF2-40B4-BE49-F238E27FC236}">
                <a16:creationId xmlns:a16="http://schemas.microsoft.com/office/drawing/2014/main" id="{79EB10E5-1C40-A23F-7A20-4E724922571B}"/>
              </a:ext>
            </a:extLst>
          </p:cNvPr>
          <p:cNvCxnSpPr>
            <a:cxnSpLocks/>
            <a:stCxn id="17" idx="1"/>
            <a:endCxn id="86" idx="3"/>
          </p:cNvCxnSpPr>
          <p:nvPr/>
        </p:nvCxnSpPr>
        <p:spPr>
          <a:xfrm rot="10800000">
            <a:off x="3362325" y="2942722"/>
            <a:ext cx="1675796" cy="2047347"/>
          </a:xfrm>
          <a:prstGeom prst="bentConnector3">
            <a:avLst>
              <a:gd name="adj1" fmla="val 50000"/>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5D56073B-F724-AE9B-E08F-797168273EBB}"/>
              </a:ext>
            </a:extLst>
          </p:cNvPr>
          <p:cNvSpPr/>
          <p:nvPr/>
        </p:nvSpPr>
        <p:spPr>
          <a:xfrm>
            <a:off x="2334103" y="5042395"/>
            <a:ext cx="975656" cy="285750"/>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Fix Record</a:t>
            </a:r>
          </a:p>
        </p:txBody>
      </p:sp>
      <p:cxnSp>
        <p:nvCxnSpPr>
          <p:cNvPr id="106" name="Connector: Elbow 105">
            <a:extLst>
              <a:ext uri="{FF2B5EF4-FFF2-40B4-BE49-F238E27FC236}">
                <a16:creationId xmlns:a16="http://schemas.microsoft.com/office/drawing/2014/main" id="{3EF7B3E7-A96F-8BA9-D282-C12607A5B51C}"/>
              </a:ext>
            </a:extLst>
          </p:cNvPr>
          <p:cNvCxnSpPr>
            <a:cxnSpLocks/>
            <a:stCxn id="90" idx="2"/>
            <a:endCxn id="97" idx="0"/>
          </p:cNvCxnSpPr>
          <p:nvPr/>
        </p:nvCxnSpPr>
        <p:spPr>
          <a:xfrm rot="5400000">
            <a:off x="2464463" y="4684925"/>
            <a:ext cx="714939" cy="1"/>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3A3919B6-9647-F15D-98DC-F30DC56867F2}"/>
              </a:ext>
            </a:extLst>
          </p:cNvPr>
          <p:cNvCxnSpPr>
            <a:cxnSpLocks/>
            <a:stCxn id="90" idx="3"/>
            <a:endCxn id="188" idx="2"/>
          </p:cNvCxnSpPr>
          <p:nvPr/>
        </p:nvCxnSpPr>
        <p:spPr>
          <a:xfrm>
            <a:off x="3586862" y="4015594"/>
            <a:ext cx="2601704" cy="1977844"/>
          </a:xfrm>
          <a:prstGeom prst="bentConnector3">
            <a:avLst>
              <a:gd name="adj1" fmla="val 6820"/>
            </a:avLst>
          </a:prstGeom>
          <a:ln>
            <a:tailEnd type="triangle"/>
          </a:ln>
        </p:spPr>
        <p:style>
          <a:lnRef idx="1">
            <a:schemeClr val="accent3"/>
          </a:lnRef>
          <a:fillRef idx="0">
            <a:schemeClr val="accent3"/>
          </a:fillRef>
          <a:effectRef idx="0">
            <a:schemeClr val="accent3"/>
          </a:effectRef>
          <a:fontRef idx="minor">
            <a:schemeClr val="tx1"/>
          </a:fontRef>
        </p:style>
      </p:cxnSp>
      <p:sp>
        <p:nvSpPr>
          <p:cNvPr id="116" name="TextBox 115">
            <a:extLst>
              <a:ext uri="{FF2B5EF4-FFF2-40B4-BE49-F238E27FC236}">
                <a16:creationId xmlns:a16="http://schemas.microsoft.com/office/drawing/2014/main" id="{77A4C4F1-2EE4-7A18-06CC-C0A8FC405379}"/>
              </a:ext>
            </a:extLst>
          </p:cNvPr>
          <p:cNvSpPr txBox="1"/>
          <p:nvPr/>
        </p:nvSpPr>
        <p:spPr>
          <a:xfrm>
            <a:off x="3066426" y="4333869"/>
            <a:ext cx="1093440" cy="246221"/>
          </a:xfrm>
          <a:prstGeom prst="rect">
            <a:avLst/>
          </a:prstGeom>
          <a:noFill/>
        </p:spPr>
        <p:txBody>
          <a:bodyPr wrap="square" rtlCol="0">
            <a:spAutoFit/>
          </a:bodyPr>
          <a:lstStyle/>
          <a:p>
            <a:pPr algn="ctr"/>
            <a:r>
              <a:rPr lang="en-US" sz="1000" dirty="0">
                <a:solidFill>
                  <a:schemeClr val="accent6">
                    <a:lumMod val="75000"/>
                  </a:schemeClr>
                </a:solidFill>
              </a:rPr>
              <a:t>Yes</a:t>
            </a:r>
          </a:p>
        </p:txBody>
      </p:sp>
      <p:sp>
        <p:nvSpPr>
          <p:cNvPr id="125" name="TextBox 124">
            <a:extLst>
              <a:ext uri="{FF2B5EF4-FFF2-40B4-BE49-F238E27FC236}">
                <a16:creationId xmlns:a16="http://schemas.microsoft.com/office/drawing/2014/main" id="{B7213CAB-16DC-20FD-DEA8-5F672F477AB0}"/>
              </a:ext>
            </a:extLst>
          </p:cNvPr>
          <p:cNvSpPr txBox="1"/>
          <p:nvPr/>
        </p:nvSpPr>
        <p:spPr>
          <a:xfrm>
            <a:off x="4866468" y="5816149"/>
            <a:ext cx="817221" cy="400110"/>
          </a:xfrm>
          <a:prstGeom prst="rect">
            <a:avLst/>
          </a:prstGeom>
          <a:noFill/>
        </p:spPr>
        <p:txBody>
          <a:bodyPr wrap="square">
            <a:spAutoFit/>
          </a:bodyPr>
          <a:lstStyle/>
          <a:p>
            <a:pPr algn="ctr"/>
            <a:r>
              <a:rPr lang="en-US" sz="1000" b="1" dirty="0">
                <a:solidFill>
                  <a:srgbClr val="00B050"/>
                </a:solidFill>
              </a:rPr>
              <a:t>Close Record</a:t>
            </a:r>
          </a:p>
        </p:txBody>
      </p:sp>
      <p:sp>
        <p:nvSpPr>
          <p:cNvPr id="126" name="Rectangle 125">
            <a:extLst>
              <a:ext uri="{FF2B5EF4-FFF2-40B4-BE49-F238E27FC236}">
                <a16:creationId xmlns:a16="http://schemas.microsoft.com/office/drawing/2014/main" id="{390C8E14-4E80-2E09-6022-C246B396E743}"/>
              </a:ext>
            </a:extLst>
          </p:cNvPr>
          <p:cNvSpPr/>
          <p:nvPr/>
        </p:nvSpPr>
        <p:spPr>
          <a:xfrm>
            <a:off x="9806660" y="3059132"/>
            <a:ext cx="966131" cy="438169"/>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Read Incidents</a:t>
            </a:r>
          </a:p>
        </p:txBody>
      </p:sp>
      <p:sp>
        <p:nvSpPr>
          <p:cNvPr id="128" name="Flowchart: Decision 127">
            <a:extLst>
              <a:ext uri="{FF2B5EF4-FFF2-40B4-BE49-F238E27FC236}">
                <a16:creationId xmlns:a16="http://schemas.microsoft.com/office/drawing/2014/main" id="{E7DB2B96-FE7E-8164-9F27-00D3DCB4C93B}"/>
              </a:ext>
            </a:extLst>
          </p:cNvPr>
          <p:cNvSpPr/>
          <p:nvPr/>
        </p:nvSpPr>
        <p:spPr>
          <a:xfrm>
            <a:off x="9637698" y="4218764"/>
            <a:ext cx="1512704" cy="427343"/>
          </a:xfrm>
          <a:prstGeom prst="flowChartDecision">
            <a:avLst/>
          </a:prstGeom>
          <a:solidFill>
            <a:srgbClr val="7030A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00" dirty="0"/>
              <a:t>Reimbursed?</a:t>
            </a:r>
          </a:p>
        </p:txBody>
      </p:sp>
      <p:sp>
        <p:nvSpPr>
          <p:cNvPr id="129" name="Rectangle 128">
            <a:extLst>
              <a:ext uri="{FF2B5EF4-FFF2-40B4-BE49-F238E27FC236}">
                <a16:creationId xmlns:a16="http://schemas.microsoft.com/office/drawing/2014/main" id="{60120B6B-694A-DD48-3AAE-E15B319AE900}"/>
              </a:ext>
            </a:extLst>
          </p:cNvPr>
          <p:cNvSpPr/>
          <p:nvPr/>
        </p:nvSpPr>
        <p:spPr>
          <a:xfrm>
            <a:off x="10881880" y="4830966"/>
            <a:ext cx="965700" cy="285750"/>
          </a:xfrm>
          <a:prstGeom prst="rect">
            <a:avLst/>
          </a:prstGeom>
          <a:solidFill>
            <a:srgbClr val="FF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Draft Appeal</a:t>
            </a:r>
            <a:br>
              <a:rPr lang="en-US" sz="1000" dirty="0"/>
            </a:br>
            <a:r>
              <a:rPr lang="en-US" sz="1000" dirty="0"/>
              <a:t>with evidence</a:t>
            </a:r>
          </a:p>
        </p:txBody>
      </p:sp>
      <p:sp>
        <p:nvSpPr>
          <p:cNvPr id="130" name="Rectangle 129">
            <a:extLst>
              <a:ext uri="{FF2B5EF4-FFF2-40B4-BE49-F238E27FC236}">
                <a16:creationId xmlns:a16="http://schemas.microsoft.com/office/drawing/2014/main" id="{10E2FC34-1D37-4CD4-7DDF-CC0F1719C1B1}"/>
              </a:ext>
            </a:extLst>
          </p:cNvPr>
          <p:cNvSpPr/>
          <p:nvPr/>
        </p:nvSpPr>
        <p:spPr>
          <a:xfrm>
            <a:off x="9827440" y="5962869"/>
            <a:ext cx="975656" cy="269500"/>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Accounts Receivable System Center</a:t>
            </a:r>
          </a:p>
        </p:txBody>
      </p:sp>
      <p:cxnSp>
        <p:nvCxnSpPr>
          <p:cNvPr id="135" name="Connector: Elbow 134">
            <a:extLst>
              <a:ext uri="{FF2B5EF4-FFF2-40B4-BE49-F238E27FC236}">
                <a16:creationId xmlns:a16="http://schemas.microsoft.com/office/drawing/2014/main" id="{5C45A785-1468-9F11-B873-AAEE6F9633ED}"/>
              </a:ext>
            </a:extLst>
          </p:cNvPr>
          <p:cNvCxnSpPr>
            <a:cxnSpLocks/>
            <a:stCxn id="128" idx="3"/>
            <a:endCxn id="129" idx="0"/>
          </p:cNvCxnSpPr>
          <p:nvPr/>
        </p:nvCxnSpPr>
        <p:spPr>
          <a:xfrm>
            <a:off x="11150402" y="4432436"/>
            <a:ext cx="214328" cy="398530"/>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97BE5EC8-D930-BC8A-6EF9-01EAB244E012}"/>
              </a:ext>
            </a:extLst>
          </p:cNvPr>
          <p:cNvSpPr txBox="1"/>
          <p:nvPr/>
        </p:nvSpPr>
        <p:spPr>
          <a:xfrm>
            <a:off x="10959493" y="4202490"/>
            <a:ext cx="387814" cy="246221"/>
          </a:xfrm>
          <a:prstGeom prst="rect">
            <a:avLst/>
          </a:prstGeom>
          <a:noFill/>
        </p:spPr>
        <p:txBody>
          <a:bodyPr wrap="square">
            <a:spAutoFit/>
          </a:bodyPr>
          <a:lstStyle/>
          <a:p>
            <a:r>
              <a:rPr lang="en-US" sz="1000" b="1" dirty="0">
                <a:solidFill>
                  <a:srgbClr val="FF0000"/>
                </a:solidFill>
              </a:rPr>
              <a:t>No</a:t>
            </a:r>
          </a:p>
        </p:txBody>
      </p:sp>
      <p:cxnSp>
        <p:nvCxnSpPr>
          <p:cNvPr id="140" name="Connector: Elbow 139">
            <a:extLst>
              <a:ext uri="{FF2B5EF4-FFF2-40B4-BE49-F238E27FC236}">
                <a16:creationId xmlns:a16="http://schemas.microsoft.com/office/drawing/2014/main" id="{038BAE61-6306-2B8B-6FAF-6E29F5167A2E}"/>
              </a:ext>
            </a:extLst>
          </p:cNvPr>
          <p:cNvCxnSpPr>
            <a:cxnSpLocks/>
            <a:stCxn id="5" idx="3"/>
            <a:endCxn id="126" idx="1"/>
          </p:cNvCxnSpPr>
          <p:nvPr/>
        </p:nvCxnSpPr>
        <p:spPr>
          <a:xfrm flipV="1">
            <a:off x="8171231" y="3278217"/>
            <a:ext cx="1635429" cy="46420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6" name="Connector: Elbow 145">
            <a:extLst>
              <a:ext uri="{FF2B5EF4-FFF2-40B4-BE49-F238E27FC236}">
                <a16:creationId xmlns:a16="http://schemas.microsoft.com/office/drawing/2014/main" id="{0EC34151-D695-F95C-B93A-DFE35C1813D4}"/>
              </a:ext>
            </a:extLst>
          </p:cNvPr>
          <p:cNvCxnSpPr>
            <a:cxnSpLocks/>
            <a:stCxn id="129" idx="3"/>
            <a:endCxn id="4" idx="2"/>
          </p:cNvCxnSpPr>
          <p:nvPr/>
        </p:nvCxnSpPr>
        <p:spPr>
          <a:xfrm flipH="1">
            <a:off x="2577052" y="4973841"/>
            <a:ext cx="9270528" cy="859574"/>
          </a:xfrm>
          <a:prstGeom prst="bentConnector4">
            <a:avLst>
              <a:gd name="adj1" fmla="val -2466"/>
              <a:gd name="adj2" fmla="val 18738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Connector: Elbow 158">
            <a:extLst>
              <a:ext uri="{FF2B5EF4-FFF2-40B4-BE49-F238E27FC236}">
                <a16:creationId xmlns:a16="http://schemas.microsoft.com/office/drawing/2014/main" id="{A2648559-D053-AF79-9C9E-D4EB37D03C5F}"/>
              </a:ext>
            </a:extLst>
          </p:cNvPr>
          <p:cNvCxnSpPr>
            <a:cxnSpLocks/>
            <a:stCxn id="128" idx="1"/>
            <a:endCxn id="178" idx="0"/>
          </p:cNvCxnSpPr>
          <p:nvPr/>
        </p:nvCxnSpPr>
        <p:spPr>
          <a:xfrm rot="10800000" flipV="1">
            <a:off x="9295038" y="4432435"/>
            <a:ext cx="342660" cy="467445"/>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DA7F7581-D391-846A-0815-2CAFE23BECB6}"/>
              </a:ext>
            </a:extLst>
          </p:cNvPr>
          <p:cNvSpPr txBox="1"/>
          <p:nvPr/>
        </p:nvSpPr>
        <p:spPr>
          <a:xfrm>
            <a:off x="8818780" y="4475084"/>
            <a:ext cx="607387" cy="246221"/>
          </a:xfrm>
          <a:prstGeom prst="rect">
            <a:avLst/>
          </a:prstGeom>
          <a:noFill/>
        </p:spPr>
        <p:txBody>
          <a:bodyPr wrap="square" rtlCol="0">
            <a:spAutoFit/>
          </a:bodyPr>
          <a:lstStyle/>
          <a:p>
            <a:pPr algn="ctr"/>
            <a:r>
              <a:rPr lang="en-US" sz="1000" b="1" dirty="0">
                <a:solidFill>
                  <a:srgbClr val="00B050"/>
                </a:solidFill>
              </a:rPr>
              <a:t>Yes</a:t>
            </a:r>
          </a:p>
        </p:txBody>
      </p:sp>
      <p:cxnSp>
        <p:nvCxnSpPr>
          <p:cNvPr id="167" name="Connector: Elbow 166">
            <a:extLst>
              <a:ext uri="{FF2B5EF4-FFF2-40B4-BE49-F238E27FC236}">
                <a16:creationId xmlns:a16="http://schemas.microsoft.com/office/drawing/2014/main" id="{B441BD1E-56D2-1DE4-A4D9-4EA2164AC225}"/>
              </a:ext>
            </a:extLst>
          </p:cNvPr>
          <p:cNvCxnSpPr>
            <a:cxnSpLocks/>
            <a:stCxn id="126" idx="2"/>
            <a:endCxn id="128" idx="0"/>
          </p:cNvCxnSpPr>
          <p:nvPr/>
        </p:nvCxnSpPr>
        <p:spPr>
          <a:xfrm rot="16200000" flipH="1">
            <a:off x="9981157" y="3805870"/>
            <a:ext cx="721463" cy="10432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78" name="Rectangle 177">
            <a:extLst>
              <a:ext uri="{FF2B5EF4-FFF2-40B4-BE49-F238E27FC236}">
                <a16:creationId xmlns:a16="http://schemas.microsoft.com/office/drawing/2014/main" id="{CCE527CB-3687-92FA-678E-7A84A039DD3E}"/>
              </a:ext>
            </a:extLst>
          </p:cNvPr>
          <p:cNvSpPr/>
          <p:nvPr/>
        </p:nvSpPr>
        <p:spPr>
          <a:xfrm>
            <a:off x="8869039" y="4899881"/>
            <a:ext cx="851998" cy="285750"/>
          </a:xfrm>
          <a:prstGeom prst="rect">
            <a:avLst/>
          </a:prstGeom>
          <a:solidFill>
            <a:srgbClr val="FFFF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solidFill>
                  <a:schemeClr val="tx1"/>
                </a:solidFill>
              </a:rPr>
              <a:t>Reconcile Acct</a:t>
            </a:r>
          </a:p>
        </p:txBody>
      </p:sp>
      <p:cxnSp>
        <p:nvCxnSpPr>
          <p:cNvPr id="181" name="Connector: Elbow 180">
            <a:extLst>
              <a:ext uri="{FF2B5EF4-FFF2-40B4-BE49-F238E27FC236}">
                <a16:creationId xmlns:a16="http://schemas.microsoft.com/office/drawing/2014/main" id="{E5BD411A-96C6-AD5C-9812-61F3C535CF69}"/>
              </a:ext>
            </a:extLst>
          </p:cNvPr>
          <p:cNvCxnSpPr>
            <a:cxnSpLocks/>
            <a:stCxn id="178" idx="2"/>
            <a:endCxn id="130" idx="1"/>
          </p:cNvCxnSpPr>
          <p:nvPr/>
        </p:nvCxnSpPr>
        <p:spPr>
          <a:xfrm rot="16200000" flipH="1">
            <a:off x="9105245" y="5375424"/>
            <a:ext cx="911988" cy="532402"/>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9" name="Connector: Elbow 198">
            <a:extLst>
              <a:ext uri="{FF2B5EF4-FFF2-40B4-BE49-F238E27FC236}">
                <a16:creationId xmlns:a16="http://schemas.microsoft.com/office/drawing/2014/main" id="{6F4E928A-63F5-39C2-B33E-54EE973A590B}"/>
              </a:ext>
            </a:extLst>
          </p:cNvPr>
          <p:cNvCxnSpPr>
            <a:stCxn id="86" idx="2"/>
            <a:endCxn id="88" idx="0"/>
          </p:cNvCxnSpPr>
          <p:nvPr/>
        </p:nvCxnSpPr>
        <p:spPr>
          <a:xfrm rot="5400000">
            <a:off x="2743661" y="3151632"/>
            <a:ext cx="134782" cy="2711"/>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01" name="Connector: Elbow 200">
            <a:extLst>
              <a:ext uri="{FF2B5EF4-FFF2-40B4-BE49-F238E27FC236}">
                <a16:creationId xmlns:a16="http://schemas.microsoft.com/office/drawing/2014/main" id="{277260EB-4C3F-3CCF-BBDC-84400728CC5D}"/>
              </a:ext>
            </a:extLst>
          </p:cNvPr>
          <p:cNvCxnSpPr>
            <a:stCxn id="88" idx="2"/>
            <a:endCxn id="90" idx="0"/>
          </p:cNvCxnSpPr>
          <p:nvPr/>
        </p:nvCxnSpPr>
        <p:spPr>
          <a:xfrm rot="16200000" flipH="1">
            <a:off x="2717012" y="3598812"/>
            <a:ext cx="197604" cy="12236"/>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sp>
        <p:nvSpPr>
          <p:cNvPr id="48" name="TextBox 47">
            <a:extLst>
              <a:ext uri="{FF2B5EF4-FFF2-40B4-BE49-F238E27FC236}">
                <a16:creationId xmlns:a16="http://schemas.microsoft.com/office/drawing/2014/main" id="{19DD5EBD-9E48-E22E-9670-2F25C6B4D6CC}"/>
              </a:ext>
            </a:extLst>
          </p:cNvPr>
          <p:cNvSpPr txBox="1"/>
          <p:nvPr/>
        </p:nvSpPr>
        <p:spPr>
          <a:xfrm>
            <a:off x="2057490" y="4475303"/>
            <a:ext cx="1304347" cy="246221"/>
          </a:xfrm>
          <a:prstGeom prst="rect">
            <a:avLst/>
          </a:prstGeom>
          <a:noFill/>
        </p:spPr>
        <p:txBody>
          <a:bodyPr wrap="square" rtlCol="0">
            <a:spAutoFit/>
          </a:bodyPr>
          <a:lstStyle/>
          <a:p>
            <a:pPr algn="ctr"/>
            <a:r>
              <a:rPr lang="en-US" sz="1000" b="1" dirty="0">
                <a:solidFill>
                  <a:srgbClr val="FF0000"/>
                </a:solidFill>
              </a:rPr>
              <a:t>No</a:t>
            </a:r>
          </a:p>
        </p:txBody>
      </p:sp>
      <p:sp>
        <p:nvSpPr>
          <p:cNvPr id="83" name="Rectangle 82">
            <a:extLst>
              <a:ext uri="{FF2B5EF4-FFF2-40B4-BE49-F238E27FC236}">
                <a16:creationId xmlns:a16="http://schemas.microsoft.com/office/drawing/2014/main" id="{40ABDEDE-DB03-C44E-A801-53142663F859}"/>
              </a:ext>
            </a:extLst>
          </p:cNvPr>
          <p:cNvSpPr/>
          <p:nvPr/>
        </p:nvSpPr>
        <p:spPr>
          <a:xfrm>
            <a:off x="9836965" y="3595736"/>
            <a:ext cx="966131" cy="438169"/>
          </a:xfrm>
          <a:prstGeom prst="rect">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File Claim</a:t>
            </a:r>
          </a:p>
        </p:txBody>
      </p:sp>
      <p:grpSp>
        <p:nvGrpSpPr>
          <p:cNvPr id="205" name="Group 204">
            <a:extLst>
              <a:ext uri="{FF2B5EF4-FFF2-40B4-BE49-F238E27FC236}">
                <a16:creationId xmlns:a16="http://schemas.microsoft.com/office/drawing/2014/main" id="{8D4A652B-3334-5E44-5EAF-B8DA59680361}"/>
              </a:ext>
            </a:extLst>
          </p:cNvPr>
          <p:cNvGrpSpPr/>
          <p:nvPr/>
        </p:nvGrpSpPr>
        <p:grpSpPr>
          <a:xfrm>
            <a:off x="4603110" y="1136161"/>
            <a:ext cx="3805453" cy="5063657"/>
            <a:chOff x="4603110" y="1136161"/>
            <a:chExt cx="3805453" cy="5063657"/>
          </a:xfrm>
        </p:grpSpPr>
        <p:sp>
          <p:nvSpPr>
            <p:cNvPr id="5" name="Rectangle: Rounded Corners 4">
              <a:extLst>
                <a:ext uri="{FF2B5EF4-FFF2-40B4-BE49-F238E27FC236}">
                  <a16:creationId xmlns:a16="http://schemas.microsoft.com/office/drawing/2014/main" id="{F6B6E694-5CF0-8125-2164-D91DE46B5C10}"/>
                </a:ext>
              </a:extLst>
            </p:cNvPr>
            <p:cNvSpPr/>
            <p:nvPr/>
          </p:nvSpPr>
          <p:spPr>
            <a:xfrm>
              <a:off x="4834644" y="1762998"/>
              <a:ext cx="3336587" cy="3958842"/>
            </a:xfrm>
            <a:prstGeom prst="roundRect">
              <a:avLst/>
            </a:prstGeom>
          </p:spPr>
          <p:style>
            <a:lnRef idx="2">
              <a:schemeClr val="accent4"/>
            </a:lnRef>
            <a:fillRef idx="1">
              <a:schemeClr val="lt1"/>
            </a:fillRef>
            <a:effectRef idx="0">
              <a:schemeClr val="accent4"/>
            </a:effectRef>
            <a:fontRef idx="minor">
              <a:schemeClr val="dk1"/>
            </a:fontRef>
          </p:style>
          <p:txBody>
            <a:bodyPr lIns="0" tIns="0" rIns="0" bIns="0" rtlCol="0" anchor="t" anchorCtr="0"/>
            <a:lstStyle/>
            <a:p>
              <a:pPr algn="ctr"/>
              <a:r>
                <a:rPr lang="en-US" dirty="0"/>
                <a:t>Diagnosis Agent</a:t>
              </a:r>
              <a:br>
                <a:rPr lang="en-US" dirty="0"/>
              </a:br>
              <a:r>
                <a:rPr lang="en-US" sz="800" dirty="0"/>
                <a:t>(initial)</a:t>
              </a:r>
              <a:endParaRPr lang="en-US" dirty="0"/>
            </a:p>
          </p:txBody>
        </p:sp>
        <p:sp>
          <p:nvSpPr>
            <p:cNvPr id="7" name="Rectangle 6">
              <a:extLst>
                <a:ext uri="{FF2B5EF4-FFF2-40B4-BE49-F238E27FC236}">
                  <a16:creationId xmlns:a16="http://schemas.microsoft.com/office/drawing/2014/main" id="{EEF6B8DD-3EF1-56A5-3384-DDBEFB30EC86}"/>
                </a:ext>
              </a:extLst>
            </p:cNvPr>
            <p:cNvSpPr/>
            <p:nvPr/>
          </p:nvSpPr>
          <p:spPr>
            <a:xfrm>
              <a:off x="6032465" y="1196681"/>
              <a:ext cx="940947"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Image from Phone</a:t>
              </a:r>
            </a:p>
          </p:txBody>
        </p:sp>
        <p:cxnSp>
          <p:nvCxnSpPr>
            <p:cNvPr id="9" name="Connector: Elbow 8">
              <a:extLst>
                <a:ext uri="{FF2B5EF4-FFF2-40B4-BE49-F238E27FC236}">
                  <a16:creationId xmlns:a16="http://schemas.microsoft.com/office/drawing/2014/main" id="{631CBBAD-528E-68FD-7D85-D5495AEE001B}"/>
                </a:ext>
              </a:extLst>
            </p:cNvPr>
            <p:cNvCxnSpPr>
              <a:cxnSpLocks/>
              <a:stCxn id="7" idx="2"/>
              <a:endCxn id="5" idx="0"/>
            </p:cNvCxnSpPr>
            <p:nvPr/>
          </p:nvCxnSpPr>
          <p:spPr>
            <a:xfrm rot="5400000">
              <a:off x="6362656" y="1622714"/>
              <a:ext cx="28056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D30027E7-6145-AF65-758C-AA285AC8741C}"/>
                </a:ext>
              </a:extLst>
            </p:cNvPr>
            <p:cNvSpPr/>
            <p:nvPr/>
          </p:nvSpPr>
          <p:spPr>
            <a:xfrm>
              <a:off x="5038121" y="4847193"/>
              <a:ext cx="940947" cy="28575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Instant Care Provided</a:t>
              </a:r>
            </a:p>
          </p:txBody>
        </p:sp>
        <p:sp>
          <p:nvSpPr>
            <p:cNvPr id="19" name="Rectangle 18">
              <a:extLst>
                <a:ext uri="{FF2B5EF4-FFF2-40B4-BE49-F238E27FC236}">
                  <a16:creationId xmlns:a16="http://schemas.microsoft.com/office/drawing/2014/main" id="{78930178-8E6B-46AE-BAC6-57B97B080DF7}"/>
                </a:ext>
              </a:extLst>
            </p:cNvPr>
            <p:cNvSpPr/>
            <p:nvPr/>
          </p:nvSpPr>
          <p:spPr>
            <a:xfrm>
              <a:off x="5833005" y="3364465"/>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Caregiver Matcher</a:t>
              </a:r>
            </a:p>
          </p:txBody>
        </p:sp>
        <p:sp>
          <p:nvSpPr>
            <p:cNvPr id="20" name="TextBox 19">
              <a:extLst>
                <a:ext uri="{FF2B5EF4-FFF2-40B4-BE49-F238E27FC236}">
                  <a16:creationId xmlns:a16="http://schemas.microsoft.com/office/drawing/2014/main" id="{F39A3B18-E904-9636-F0F6-0BD547777889}"/>
                </a:ext>
              </a:extLst>
            </p:cNvPr>
            <p:cNvSpPr txBox="1"/>
            <p:nvPr/>
          </p:nvSpPr>
          <p:spPr>
            <a:xfrm>
              <a:off x="7232018" y="2686429"/>
              <a:ext cx="1176545" cy="707886"/>
            </a:xfrm>
            <a:prstGeom prst="rect">
              <a:avLst/>
            </a:prstGeom>
            <a:noFill/>
          </p:spPr>
          <p:txBody>
            <a:bodyPr wrap="square" rtlCol="0">
              <a:spAutoFit/>
            </a:bodyPr>
            <a:lstStyle/>
            <a:p>
              <a:r>
                <a:rPr lang="en-US" sz="1000" u="sng" dirty="0"/>
                <a:t>Matching Criteria:</a:t>
              </a:r>
              <a:br>
                <a:rPr lang="en-US" sz="1000" dirty="0"/>
              </a:br>
              <a:r>
                <a:rPr lang="en-US" sz="1000" dirty="0"/>
                <a:t>Proximity, Skills, Feedback</a:t>
              </a:r>
              <a:br>
                <a:rPr lang="en-US" sz="1000" dirty="0"/>
              </a:br>
              <a:r>
                <a:rPr lang="en-US" sz="1000" dirty="0"/>
                <a:t>Patient history</a:t>
              </a:r>
            </a:p>
          </p:txBody>
        </p:sp>
        <p:sp>
          <p:nvSpPr>
            <p:cNvPr id="21" name="Cylinder 20">
              <a:extLst>
                <a:ext uri="{FF2B5EF4-FFF2-40B4-BE49-F238E27FC236}">
                  <a16:creationId xmlns:a16="http://schemas.microsoft.com/office/drawing/2014/main" id="{9DDF3A96-CBDC-8D36-97D5-AB536D46C3BD}"/>
                </a:ext>
              </a:extLst>
            </p:cNvPr>
            <p:cNvSpPr/>
            <p:nvPr/>
          </p:nvSpPr>
          <p:spPr>
            <a:xfrm>
              <a:off x="5125789" y="5235292"/>
              <a:ext cx="729346" cy="41276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Caregiver</a:t>
              </a:r>
              <a:br>
                <a:rPr lang="en-US" sz="1000" dirty="0"/>
              </a:br>
              <a:r>
                <a:rPr lang="en-US" sz="1000" dirty="0"/>
                <a:t>Profiles</a:t>
              </a:r>
            </a:p>
          </p:txBody>
        </p:sp>
        <p:cxnSp>
          <p:nvCxnSpPr>
            <p:cNvPr id="24" name="Connector: Elbow 23">
              <a:extLst>
                <a:ext uri="{FF2B5EF4-FFF2-40B4-BE49-F238E27FC236}">
                  <a16:creationId xmlns:a16="http://schemas.microsoft.com/office/drawing/2014/main" id="{A2D6D8EB-C3F5-8D6A-5A0C-3E671B01E087}"/>
                </a:ext>
              </a:extLst>
            </p:cNvPr>
            <p:cNvCxnSpPr>
              <a:cxnSpLocks/>
              <a:stCxn id="19" idx="2"/>
              <a:endCxn id="177" idx="0"/>
            </p:cNvCxnSpPr>
            <p:nvPr/>
          </p:nvCxnSpPr>
          <p:spPr>
            <a:xfrm rot="5400000">
              <a:off x="6308063" y="3809507"/>
              <a:ext cx="334262" cy="1567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id="{0B075B4C-65AB-608C-C5D1-702174ADF42E}"/>
                </a:ext>
              </a:extLst>
            </p:cNvPr>
            <p:cNvCxnSpPr>
              <a:cxnSpLocks/>
              <a:stCxn id="177" idx="2"/>
              <a:endCxn id="17" idx="0"/>
            </p:cNvCxnSpPr>
            <p:nvPr/>
          </p:nvCxnSpPr>
          <p:spPr>
            <a:xfrm rot="10800000" flipV="1">
              <a:off x="5508595" y="4211411"/>
              <a:ext cx="508200" cy="635782"/>
            </a:xfrm>
            <a:prstGeom prst="bentConnector2">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5" name="Flowchart: Multidocument 34">
              <a:extLst>
                <a:ext uri="{FF2B5EF4-FFF2-40B4-BE49-F238E27FC236}">
                  <a16:creationId xmlns:a16="http://schemas.microsoft.com/office/drawing/2014/main" id="{51041340-360D-7B0C-88ED-C944A147AE7F}"/>
                </a:ext>
              </a:extLst>
            </p:cNvPr>
            <p:cNvSpPr/>
            <p:nvPr/>
          </p:nvSpPr>
          <p:spPr>
            <a:xfrm>
              <a:off x="6972214" y="5275426"/>
              <a:ext cx="875441" cy="374894"/>
            </a:xfrm>
            <a:prstGeom prst="flowChartMultidocumen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Physician Providers</a:t>
              </a:r>
            </a:p>
          </p:txBody>
        </p:sp>
        <p:cxnSp>
          <p:nvCxnSpPr>
            <p:cNvPr id="53" name="Connector: Elbow 52">
              <a:extLst>
                <a:ext uri="{FF2B5EF4-FFF2-40B4-BE49-F238E27FC236}">
                  <a16:creationId xmlns:a16="http://schemas.microsoft.com/office/drawing/2014/main" id="{C4DD7AFC-7651-AE4D-9D8F-8C05E71EED2E}"/>
                </a:ext>
              </a:extLst>
            </p:cNvPr>
            <p:cNvCxnSpPr>
              <a:cxnSpLocks/>
              <a:stCxn id="177" idx="6"/>
              <a:endCxn id="35" idx="0"/>
            </p:cNvCxnSpPr>
            <p:nvPr/>
          </p:nvCxnSpPr>
          <p:spPr>
            <a:xfrm>
              <a:off x="6917912" y="4211411"/>
              <a:ext cx="552250" cy="106401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667EC9DB-FE1A-8515-B9BE-585F7E953E27}"/>
                </a:ext>
              </a:extLst>
            </p:cNvPr>
            <p:cNvSpPr txBox="1"/>
            <p:nvPr/>
          </p:nvSpPr>
          <p:spPr>
            <a:xfrm>
              <a:off x="7488317" y="3820522"/>
              <a:ext cx="763883" cy="707886"/>
            </a:xfrm>
            <a:prstGeom prst="rect">
              <a:avLst/>
            </a:prstGeom>
            <a:noFill/>
          </p:spPr>
          <p:txBody>
            <a:bodyPr wrap="square" rtlCol="0">
              <a:spAutoFit/>
            </a:bodyPr>
            <a:lstStyle/>
            <a:p>
              <a:r>
                <a:rPr lang="en-US" sz="1000" dirty="0"/>
                <a:t>Discover Services, Skills, &amp; </a:t>
              </a:r>
              <a:br>
                <a:rPr lang="en-US" sz="1000" dirty="0"/>
              </a:br>
              <a:r>
                <a:rPr lang="en-US" sz="1000" dirty="0"/>
                <a:t>Proximity</a:t>
              </a:r>
            </a:p>
          </p:txBody>
        </p:sp>
        <p:sp>
          <p:nvSpPr>
            <p:cNvPr id="120" name="TextBox 119">
              <a:extLst>
                <a:ext uri="{FF2B5EF4-FFF2-40B4-BE49-F238E27FC236}">
                  <a16:creationId xmlns:a16="http://schemas.microsoft.com/office/drawing/2014/main" id="{45FEFCC8-D127-2CED-2D0F-A49A8140DECE}"/>
                </a:ext>
              </a:extLst>
            </p:cNvPr>
            <p:cNvSpPr txBox="1"/>
            <p:nvPr/>
          </p:nvSpPr>
          <p:spPr>
            <a:xfrm>
              <a:off x="4750370" y="3264894"/>
              <a:ext cx="1407789" cy="400110"/>
            </a:xfrm>
            <a:prstGeom prst="rect">
              <a:avLst/>
            </a:prstGeom>
            <a:noFill/>
          </p:spPr>
          <p:txBody>
            <a:bodyPr wrap="square">
              <a:spAutoFit/>
            </a:bodyPr>
            <a:lstStyle/>
            <a:p>
              <a:pPr algn="ctr"/>
              <a:r>
                <a:rPr lang="en-US" sz="1000" dirty="0"/>
                <a:t>Assign </a:t>
              </a:r>
              <a:br>
                <a:rPr lang="en-US" sz="1000" dirty="0"/>
              </a:br>
              <a:r>
                <a:rPr lang="en-US" sz="1000" dirty="0"/>
                <a:t>Caregiver</a:t>
              </a:r>
            </a:p>
          </p:txBody>
        </p:sp>
        <p:sp>
          <p:nvSpPr>
            <p:cNvPr id="189" name="TextBox 188">
              <a:extLst>
                <a:ext uri="{FF2B5EF4-FFF2-40B4-BE49-F238E27FC236}">
                  <a16:creationId xmlns:a16="http://schemas.microsoft.com/office/drawing/2014/main" id="{E487299E-F099-D9FB-29D9-089048A9ECCE}"/>
                </a:ext>
              </a:extLst>
            </p:cNvPr>
            <p:cNvSpPr txBox="1"/>
            <p:nvPr/>
          </p:nvSpPr>
          <p:spPr>
            <a:xfrm rot="16200000">
              <a:off x="4937004" y="4319644"/>
              <a:ext cx="817221" cy="400110"/>
            </a:xfrm>
            <a:prstGeom prst="rect">
              <a:avLst/>
            </a:prstGeom>
            <a:noFill/>
          </p:spPr>
          <p:txBody>
            <a:bodyPr wrap="square">
              <a:spAutoFit/>
            </a:bodyPr>
            <a:lstStyle/>
            <a:p>
              <a:pPr algn="ctr"/>
              <a:r>
                <a:rPr lang="en-US" sz="1000" b="1" dirty="0">
                  <a:solidFill>
                    <a:schemeClr val="accent6">
                      <a:lumMod val="50000"/>
                    </a:schemeClr>
                  </a:solidFill>
                </a:rPr>
                <a:t>Low Severity</a:t>
              </a:r>
            </a:p>
          </p:txBody>
        </p:sp>
        <p:sp>
          <p:nvSpPr>
            <p:cNvPr id="190" name="TextBox 189">
              <a:extLst>
                <a:ext uri="{FF2B5EF4-FFF2-40B4-BE49-F238E27FC236}">
                  <a16:creationId xmlns:a16="http://schemas.microsoft.com/office/drawing/2014/main" id="{E8F2E430-9451-12C0-7701-3F99138FD8FE}"/>
                </a:ext>
              </a:extLst>
            </p:cNvPr>
            <p:cNvSpPr txBox="1"/>
            <p:nvPr/>
          </p:nvSpPr>
          <p:spPr>
            <a:xfrm rot="16200000">
              <a:off x="6873732" y="4569959"/>
              <a:ext cx="817221" cy="400110"/>
            </a:xfrm>
            <a:prstGeom prst="rect">
              <a:avLst/>
            </a:prstGeom>
            <a:noFill/>
          </p:spPr>
          <p:txBody>
            <a:bodyPr wrap="square">
              <a:spAutoFit/>
            </a:bodyPr>
            <a:lstStyle/>
            <a:p>
              <a:pPr algn="ctr"/>
              <a:r>
                <a:rPr lang="en-US" sz="1000" b="1" dirty="0">
                  <a:solidFill>
                    <a:srgbClr val="0070C0"/>
                  </a:solidFill>
                </a:rPr>
                <a:t>High Severity</a:t>
              </a:r>
            </a:p>
          </p:txBody>
        </p:sp>
        <p:sp>
          <p:nvSpPr>
            <p:cNvPr id="3" name="TextBox 2">
              <a:extLst>
                <a:ext uri="{FF2B5EF4-FFF2-40B4-BE49-F238E27FC236}">
                  <a16:creationId xmlns:a16="http://schemas.microsoft.com/office/drawing/2014/main" id="{90F5C017-7C46-F5F2-CADE-3F218A3443DE}"/>
                </a:ext>
              </a:extLst>
            </p:cNvPr>
            <p:cNvSpPr txBox="1"/>
            <p:nvPr/>
          </p:nvSpPr>
          <p:spPr>
            <a:xfrm>
              <a:off x="7061424" y="1136161"/>
              <a:ext cx="1220425" cy="400110"/>
            </a:xfrm>
            <a:prstGeom prst="rect">
              <a:avLst/>
            </a:prstGeom>
            <a:noFill/>
          </p:spPr>
          <p:txBody>
            <a:bodyPr wrap="square" rtlCol="0">
              <a:spAutoFit/>
            </a:bodyPr>
            <a:lstStyle/>
            <a:p>
              <a:r>
                <a:rPr lang="en-US" sz="1000" dirty="0"/>
                <a:t>Future: Add voice (e.g. </a:t>
              </a:r>
              <a:r>
                <a:rPr lang="en-US" sz="1000" dirty="0" err="1"/>
                <a:t>WhisprFlow</a:t>
              </a:r>
              <a:r>
                <a:rPr lang="en-US" sz="1000" dirty="0"/>
                <a:t>)</a:t>
              </a:r>
            </a:p>
          </p:txBody>
        </p:sp>
        <p:sp>
          <p:nvSpPr>
            <p:cNvPr id="12" name="Flowchart: Decision 11">
              <a:extLst>
                <a:ext uri="{FF2B5EF4-FFF2-40B4-BE49-F238E27FC236}">
                  <a16:creationId xmlns:a16="http://schemas.microsoft.com/office/drawing/2014/main" id="{A0BD2799-08C1-B365-605D-AF69CAB24F40}"/>
                </a:ext>
              </a:extLst>
            </p:cNvPr>
            <p:cNvSpPr/>
            <p:nvPr/>
          </p:nvSpPr>
          <p:spPr>
            <a:xfrm>
              <a:off x="5710327" y="2737823"/>
              <a:ext cx="1536825" cy="4531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Insurance Verify</a:t>
              </a:r>
            </a:p>
          </p:txBody>
        </p:sp>
        <p:sp>
          <p:nvSpPr>
            <p:cNvPr id="42" name="Rectangle 41">
              <a:extLst>
                <a:ext uri="{FF2B5EF4-FFF2-40B4-BE49-F238E27FC236}">
                  <a16:creationId xmlns:a16="http://schemas.microsoft.com/office/drawing/2014/main" id="{6EB875C1-CC31-3F75-2D6F-0ADD72856070}"/>
                </a:ext>
              </a:extLst>
            </p:cNvPr>
            <p:cNvSpPr/>
            <p:nvPr/>
          </p:nvSpPr>
          <p:spPr>
            <a:xfrm>
              <a:off x="5826782" y="2316496"/>
              <a:ext cx="1300055" cy="285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Injury Classifier</a:t>
              </a:r>
            </a:p>
          </p:txBody>
        </p:sp>
        <p:sp>
          <p:nvSpPr>
            <p:cNvPr id="54" name="Oval 53">
              <a:extLst>
                <a:ext uri="{FF2B5EF4-FFF2-40B4-BE49-F238E27FC236}">
                  <a16:creationId xmlns:a16="http://schemas.microsoft.com/office/drawing/2014/main" id="{BAFED4EB-34C8-66C7-EDDB-347B3E53EBB5}"/>
                </a:ext>
              </a:extLst>
            </p:cNvPr>
            <p:cNvSpPr/>
            <p:nvPr/>
          </p:nvSpPr>
          <p:spPr>
            <a:xfrm>
              <a:off x="6032465" y="4762016"/>
              <a:ext cx="901117"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Google Maps MCP</a:t>
              </a:r>
            </a:p>
          </p:txBody>
        </p:sp>
        <p:cxnSp>
          <p:nvCxnSpPr>
            <p:cNvPr id="60" name="Connector: Elbow 59">
              <a:extLst>
                <a:ext uri="{FF2B5EF4-FFF2-40B4-BE49-F238E27FC236}">
                  <a16:creationId xmlns:a16="http://schemas.microsoft.com/office/drawing/2014/main" id="{95BD31D8-7E08-CD05-E2DB-EB60CCCDDAA4}"/>
                </a:ext>
              </a:extLst>
            </p:cNvPr>
            <p:cNvCxnSpPr>
              <a:cxnSpLocks/>
              <a:stCxn id="177" idx="4"/>
              <a:endCxn id="54" idx="0"/>
            </p:cNvCxnSpPr>
            <p:nvPr/>
          </p:nvCxnSpPr>
          <p:spPr>
            <a:xfrm rot="16200000" flipH="1">
              <a:off x="6313353" y="4592345"/>
              <a:ext cx="323672" cy="156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Connector: Elbow 78">
              <a:extLst>
                <a:ext uri="{FF2B5EF4-FFF2-40B4-BE49-F238E27FC236}">
                  <a16:creationId xmlns:a16="http://schemas.microsoft.com/office/drawing/2014/main" id="{65DAEBB3-2E09-E73D-E0A8-3CA8CE6E1A11}"/>
                </a:ext>
              </a:extLst>
            </p:cNvPr>
            <p:cNvCxnSpPr>
              <a:cxnSpLocks/>
              <a:stCxn id="12" idx="1"/>
              <a:endCxn id="118" idx="3"/>
            </p:cNvCxnSpPr>
            <p:nvPr/>
          </p:nvCxnSpPr>
          <p:spPr>
            <a:xfrm rot="10800000">
              <a:off x="5478551" y="2946431"/>
              <a:ext cx="231776" cy="179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Flowchart: Multidocument 117">
              <a:extLst>
                <a:ext uri="{FF2B5EF4-FFF2-40B4-BE49-F238E27FC236}">
                  <a16:creationId xmlns:a16="http://schemas.microsoft.com/office/drawing/2014/main" id="{FE6AADE7-50F1-97DE-3120-FE0C35ED2DBF}"/>
                </a:ext>
              </a:extLst>
            </p:cNvPr>
            <p:cNvSpPr/>
            <p:nvPr/>
          </p:nvSpPr>
          <p:spPr>
            <a:xfrm>
              <a:off x="4603110" y="2758984"/>
              <a:ext cx="875441" cy="374894"/>
            </a:xfrm>
            <a:prstGeom prst="flowChartMultidocumen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dirty="0"/>
                <a:t>Eligibility &amp; EOBs</a:t>
              </a:r>
            </a:p>
          </p:txBody>
        </p:sp>
        <p:sp>
          <p:nvSpPr>
            <p:cNvPr id="172" name="TextBox 171">
              <a:extLst>
                <a:ext uri="{FF2B5EF4-FFF2-40B4-BE49-F238E27FC236}">
                  <a16:creationId xmlns:a16="http://schemas.microsoft.com/office/drawing/2014/main" id="{879903B4-0E5A-E532-51FB-A04D4FE4BE9F}"/>
                </a:ext>
              </a:extLst>
            </p:cNvPr>
            <p:cNvSpPr txBox="1"/>
            <p:nvPr/>
          </p:nvSpPr>
          <p:spPr>
            <a:xfrm>
              <a:off x="6074535" y="4470747"/>
              <a:ext cx="1136928" cy="246221"/>
            </a:xfrm>
            <a:prstGeom prst="rect">
              <a:avLst/>
            </a:prstGeom>
            <a:noFill/>
          </p:spPr>
          <p:txBody>
            <a:bodyPr wrap="square">
              <a:spAutoFit/>
            </a:bodyPr>
            <a:lstStyle/>
            <a:p>
              <a:r>
                <a:rPr lang="en-US" sz="1000" dirty="0"/>
                <a:t>Proximity</a:t>
              </a:r>
            </a:p>
          </p:txBody>
        </p:sp>
        <p:sp>
          <p:nvSpPr>
            <p:cNvPr id="177" name="Oval 176">
              <a:extLst>
                <a:ext uri="{FF2B5EF4-FFF2-40B4-BE49-F238E27FC236}">
                  <a16:creationId xmlns:a16="http://schemas.microsoft.com/office/drawing/2014/main" id="{669A7E30-0856-EAFF-5FEB-832D0B3196FD}"/>
                </a:ext>
              </a:extLst>
            </p:cNvPr>
            <p:cNvSpPr/>
            <p:nvPr/>
          </p:nvSpPr>
          <p:spPr>
            <a:xfrm>
              <a:off x="6016795" y="3984477"/>
              <a:ext cx="901117" cy="453867"/>
            </a:xfrm>
            <a:prstGeom prst="ellipse">
              <a:avLst/>
            </a:prstGeom>
            <a:solidFill>
              <a:srgbClr val="0070C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Search Provider MCP</a:t>
              </a:r>
            </a:p>
          </p:txBody>
        </p:sp>
        <p:sp>
          <p:nvSpPr>
            <p:cNvPr id="188" name="Cylinder 187">
              <a:extLst>
                <a:ext uri="{FF2B5EF4-FFF2-40B4-BE49-F238E27FC236}">
                  <a16:creationId xmlns:a16="http://schemas.microsoft.com/office/drawing/2014/main" id="{C0AB5DDE-8FC1-C781-1504-6F52F0AC4CF0}"/>
                </a:ext>
              </a:extLst>
            </p:cNvPr>
            <p:cNvSpPr/>
            <p:nvPr/>
          </p:nvSpPr>
          <p:spPr>
            <a:xfrm>
              <a:off x="6188566" y="5787057"/>
              <a:ext cx="729346" cy="412761"/>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Care Event Log</a:t>
              </a:r>
            </a:p>
          </p:txBody>
        </p:sp>
        <p:cxnSp>
          <p:nvCxnSpPr>
            <p:cNvPr id="193" name="Connector: Elbow 192">
              <a:extLst>
                <a:ext uri="{FF2B5EF4-FFF2-40B4-BE49-F238E27FC236}">
                  <a16:creationId xmlns:a16="http://schemas.microsoft.com/office/drawing/2014/main" id="{C4BE955D-3AF8-1C8A-0CFF-8A8A3DB0612C}"/>
                </a:ext>
              </a:extLst>
            </p:cNvPr>
            <p:cNvCxnSpPr>
              <a:cxnSpLocks/>
              <a:stCxn id="12" idx="2"/>
              <a:endCxn id="19" idx="0"/>
            </p:cNvCxnSpPr>
            <p:nvPr/>
          </p:nvCxnSpPr>
          <p:spPr>
            <a:xfrm rot="16200000" flipH="1">
              <a:off x="6394121" y="3275552"/>
              <a:ext cx="173531" cy="429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Connector: Elbow 196">
              <a:extLst>
                <a:ext uri="{FF2B5EF4-FFF2-40B4-BE49-F238E27FC236}">
                  <a16:creationId xmlns:a16="http://schemas.microsoft.com/office/drawing/2014/main" id="{A6844B89-148D-B9DE-17E2-33B3F4D3CDE4}"/>
                </a:ext>
              </a:extLst>
            </p:cNvPr>
            <p:cNvCxnSpPr>
              <a:cxnSpLocks/>
              <a:stCxn id="42" idx="2"/>
              <a:endCxn id="12" idx="0"/>
            </p:cNvCxnSpPr>
            <p:nvPr/>
          </p:nvCxnSpPr>
          <p:spPr>
            <a:xfrm rot="16200000" flipH="1">
              <a:off x="6409987" y="2669069"/>
              <a:ext cx="135577" cy="193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9" name="TextBox 208">
            <a:extLst>
              <a:ext uri="{FF2B5EF4-FFF2-40B4-BE49-F238E27FC236}">
                <a16:creationId xmlns:a16="http://schemas.microsoft.com/office/drawing/2014/main" id="{C1E7A8CF-06C8-D0B7-EB24-4664A46ED444}"/>
              </a:ext>
            </a:extLst>
          </p:cNvPr>
          <p:cNvSpPr txBox="1"/>
          <p:nvPr/>
        </p:nvSpPr>
        <p:spPr>
          <a:xfrm>
            <a:off x="1002968" y="1275771"/>
            <a:ext cx="3413389" cy="92333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Plan: </a:t>
            </a:r>
            <a:br>
              <a:rPr lang="en-US" dirty="0"/>
            </a:br>
            <a:r>
              <a:rPr lang="en-US" dirty="0"/>
              <a:t>Multi-agent system after all 3 use cases built</a:t>
            </a:r>
          </a:p>
        </p:txBody>
      </p:sp>
    </p:spTree>
    <p:extLst>
      <p:ext uri="{BB962C8B-B14F-4D97-AF65-F5344CB8AC3E}">
        <p14:creationId xmlns:p14="http://schemas.microsoft.com/office/powerpoint/2010/main" val="84500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565B-0F09-6BCC-0AB4-DD7E04132197}"/>
              </a:ext>
            </a:extLst>
          </p:cNvPr>
          <p:cNvSpPr>
            <a:spLocks noGrp="1"/>
          </p:cNvSpPr>
          <p:nvPr>
            <p:ph type="ctrTitle"/>
          </p:nvPr>
        </p:nvSpPr>
        <p:spPr/>
        <p:txBody>
          <a:bodyPr/>
          <a:lstStyle/>
          <a:p>
            <a:r>
              <a:rPr lang="en-US" dirty="0"/>
              <a:t>Appendix</a:t>
            </a:r>
          </a:p>
        </p:txBody>
      </p:sp>
      <p:sp>
        <p:nvSpPr>
          <p:cNvPr id="4" name="Subtitle 3">
            <a:extLst>
              <a:ext uri="{FF2B5EF4-FFF2-40B4-BE49-F238E27FC236}">
                <a16:creationId xmlns:a16="http://schemas.microsoft.com/office/drawing/2014/main" id="{B385B406-95A0-34E8-560E-060F7227C2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5763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330029-7AED-8C4D-89E2-E715318AC617}"/>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58FA4-759E-37F2-C913-08F87B4BB3D0}"/>
              </a:ext>
            </a:extLst>
          </p:cNvPr>
          <p:cNvSpPr>
            <a:spLocks noGrp="1"/>
          </p:cNvSpPr>
          <p:nvPr>
            <p:ph type="title"/>
          </p:nvPr>
        </p:nvSpPr>
        <p:spPr>
          <a:xfrm>
            <a:off x="758952" y="785366"/>
            <a:ext cx="4069055" cy="2072853"/>
          </a:xfrm>
        </p:spPr>
        <p:txBody>
          <a:bodyPr anchor="t">
            <a:noAutofit/>
          </a:bodyPr>
          <a:lstStyle/>
          <a:p>
            <a:r>
              <a:rPr lang="en-US" sz="2800" b="1" dirty="0"/>
              <a:t>Subgraph B</a:t>
            </a:r>
            <a:br>
              <a:rPr lang="en-US" sz="2800" b="1" dirty="0"/>
            </a:br>
            <a:br>
              <a:rPr lang="en-US" sz="2800" b="1" dirty="0"/>
            </a:br>
            <a:r>
              <a:rPr lang="en-US" sz="2800" b="1" dirty="0"/>
              <a:t>Compliance360 Guardian </a:t>
            </a:r>
            <a:r>
              <a:rPr lang="en-US" sz="2000" dirty="0"/>
              <a:t>(Responsibility Cycle)— </a:t>
            </a:r>
            <a:br>
              <a:rPr lang="en-US" sz="2800" b="1" dirty="0"/>
            </a:br>
            <a:br>
              <a:rPr lang="en-US" sz="2800" b="1" dirty="0"/>
            </a:br>
            <a:r>
              <a:rPr lang="en-US" sz="2800" i="1" dirty="0">
                <a:solidFill>
                  <a:srgbClr val="0070C0"/>
                </a:solidFill>
              </a:rPr>
              <a:t>Virtual Compliance Officer</a:t>
            </a:r>
          </a:p>
        </p:txBody>
      </p:sp>
      <p:pic>
        <p:nvPicPr>
          <p:cNvPr id="6" name="Picture 5" descr="A diagram of a missing element&#10;&#10;AI-generated content may be incorrect.">
            <a:extLst>
              <a:ext uri="{FF2B5EF4-FFF2-40B4-BE49-F238E27FC236}">
                <a16:creationId xmlns:a16="http://schemas.microsoft.com/office/drawing/2014/main" id="{6B2F1B60-1D74-85AF-AEFF-19888205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3443756"/>
            <a:ext cx="3951289" cy="2637485"/>
          </a:xfrm>
          <a:prstGeom prst="rect">
            <a:avLst/>
          </a:prstGeom>
        </p:spPr>
      </p:pic>
      <p:sp>
        <p:nvSpPr>
          <p:cNvPr id="3" name="Content Placeholder 2">
            <a:extLst>
              <a:ext uri="{FF2B5EF4-FFF2-40B4-BE49-F238E27FC236}">
                <a16:creationId xmlns:a16="http://schemas.microsoft.com/office/drawing/2014/main" id="{1FAD7834-F3D5-1044-B75C-BDC36D9E2A6F}"/>
              </a:ext>
            </a:extLst>
          </p:cNvPr>
          <p:cNvSpPr>
            <a:spLocks noGrp="1"/>
          </p:cNvSpPr>
          <p:nvPr>
            <p:ph idx="1"/>
          </p:nvPr>
        </p:nvSpPr>
        <p:spPr>
          <a:xfrm>
            <a:off x="6096000" y="785366"/>
            <a:ext cx="5257797" cy="5310632"/>
          </a:xfrm>
        </p:spPr>
        <p:txBody>
          <a:bodyPr anchor="ctr">
            <a:normAutofit/>
          </a:bodyPr>
          <a:lstStyle/>
          <a:p>
            <a:pPr marL="0" indent="0">
              <a:buNone/>
            </a:pPr>
            <a:r>
              <a:rPr lang="en-US" sz="1800" b="1" dirty="0">
                <a:solidFill>
                  <a:srgbClr val="0070C0"/>
                </a:solidFill>
              </a:rPr>
              <a:t>The big idea:</a:t>
            </a:r>
          </a:p>
          <a:p>
            <a:pPr marL="0" indent="0">
              <a:buNone/>
            </a:pPr>
            <a:r>
              <a:rPr lang="en-US" sz="1400" dirty="0"/>
              <a:t>Every caregiver note and billing event passes through a LangGraph pipeline that validates documentation against policy, procedure codes, and fraud-prevention rules.</a:t>
            </a:r>
          </a:p>
          <a:p>
            <a:pPr marL="0" indent="0">
              <a:buNone/>
            </a:pPr>
            <a:endParaRPr lang="en-US" sz="1400" b="1" dirty="0"/>
          </a:p>
          <a:p>
            <a:pPr marL="0" indent="0">
              <a:buNone/>
            </a:pPr>
            <a:r>
              <a:rPr lang="en-US" sz="1800" b="1" dirty="0">
                <a:solidFill>
                  <a:srgbClr val="0070C0"/>
                </a:solidFill>
              </a:rPr>
              <a:t>LangGraph flow:</a:t>
            </a:r>
          </a:p>
          <a:p>
            <a:pPr marL="0" indent="0">
              <a:buNone/>
            </a:pPr>
            <a:r>
              <a:rPr lang="en-US" sz="1400" dirty="0"/>
              <a:t>Care Note → NLP Compliance Validator → Code Mapper → Audit Logger → Escalation Node if violation.</a:t>
            </a:r>
          </a:p>
          <a:p>
            <a:pPr marL="0" lvl="0" indent="0" eaLnBrk="0" fontAlgn="base" hangingPunct="0">
              <a:lnSpc>
                <a:spcPct val="100000"/>
              </a:lnSpc>
              <a:spcBef>
                <a:spcPct val="0"/>
              </a:spcBef>
              <a:spcAft>
                <a:spcPct val="0"/>
              </a:spcAft>
              <a:buNone/>
            </a:pPr>
            <a:endParaRPr lang="en-US" altLang="en-US" sz="1400" dirty="0"/>
          </a:p>
          <a:p>
            <a:pPr marL="0" lvl="0" indent="0" eaLnBrk="0" fontAlgn="base" hangingPunct="0">
              <a:lnSpc>
                <a:spcPct val="100000"/>
              </a:lnSpc>
              <a:spcBef>
                <a:spcPct val="0"/>
              </a:spcBef>
              <a:spcAft>
                <a:spcPct val="0"/>
              </a:spcAft>
              <a:buNone/>
            </a:pPr>
            <a:endParaRPr lang="en-US" altLang="en-US" sz="1400" b="1" dirty="0"/>
          </a:p>
          <a:p>
            <a:pPr marL="0" lvl="0" indent="0" eaLnBrk="0" fontAlgn="base" hangingPunct="0">
              <a:lnSpc>
                <a:spcPct val="100000"/>
              </a:lnSpc>
              <a:spcBef>
                <a:spcPct val="0"/>
              </a:spcBef>
              <a:spcAft>
                <a:spcPct val="0"/>
              </a:spcAft>
              <a:buNone/>
            </a:pPr>
            <a:r>
              <a:rPr lang="en-US" altLang="en-US" sz="1800" b="1" dirty="0">
                <a:solidFill>
                  <a:srgbClr val="0070C0"/>
                </a:solidFill>
              </a:rPr>
              <a:t>Full explainability</a:t>
            </a:r>
          </a:p>
          <a:p>
            <a:pPr eaLnBrk="0" fontAlgn="base" hangingPunct="0">
              <a:lnSpc>
                <a:spcPct val="100000"/>
              </a:lnSpc>
              <a:spcBef>
                <a:spcPct val="0"/>
              </a:spcBef>
              <a:spcAft>
                <a:spcPct val="0"/>
              </a:spcAft>
            </a:pPr>
            <a:r>
              <a:rPr lang="en-US" altLang="en-US" sz="1400" dirty="0"/>
              <a:t>Real-world responsible AI – Establish Trust with audit &amp; human-in-the-loop</a:t>
            </a:r>
          </a:p>
          <a:p>
            <a:pPr eaLnBrk="0" fontAlgn="base" hangingPunct="0">
              <a:lnSpc>
                <a:spcPct val="100000"/>
              </a:lnSpc>
              <a:spcBef>
                <a:spcPct val="0"/>
              </a:spcBef>
              <a:spcAft>
                <a:spcPct val="0"/>
              </a:spcAft>
            </a:pPr>
            <a:r>
              <a:rPr lang="en-US" altLang="en-US" sz="1400" dirty="0"/>
              <a:t>Economically sound – Lost revenue and penalties avoided</a:t>
            </a:r>
          </a:p>
          <a:p>
            <a:pPr eaLnBrk="0" fontAlgn="base" hangingPunct="0">
              <a:lnSpc>
                <a:spcPct val="100000"/>
              </a:lnSpc>
              <a:spcBef>
                <a:spcPct val="0"/>
              </a:spcBef>
              <a:spcAft>
                <a:spcPct val="0"/>
              </a:spcAft>
            </a:pPr>
            <a:r>
              <a:rPr lang="en-US" altLang="en-US" sz="1400" dirty="0"/>
              <a:t>Uses LangGraph to represent a “transparent compliance brain”</a:t>
            </a:r>
            <a:endParaRPr lang="en-US" sz="1400" dirty="0"/>
          </a:p>
          <a:p>
            <a:endParaRPr lang="en-US" sz="1400" dirty="0"/>
          </a:p>
          <a:p>
            <a:endParaRPr lang="en-US" sz="1400" dirty="0"/>
          </a:p>
          <a:p>
            <a:pPr marL="0" indent="0">
              <a:buNone/>
            </a:pPr>
            <a:endParaRPr lang="en-US" sz="1400" dirty="0"/>
          </a:p>
        </p:txBody>
      </p:sp>
    </p:spTree>
    <p:extLst>
      <p:ext uri="{BB962C8B-B14F-4D97-AF65-F5344CB8AC3E}">
        <p14:creationId xmlns:p14="http://schemas.microsoft.com/office/powerpoint/2010/main" val="207637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19E335-10CB-ABC3-3B15-9DF322BE1790}"/>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7BB0405-C824-DC6C-8BE7-32DA0ED36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F26AC-AD7F-3A87-F50B-3B52F29410B1}"/>
              </a:ext>
            </a:extLst>
          </p:cNvPr>
          <p:cNvSpPr>
            <a:spLocks noGrp="1"/>
          </p:cNvSpPr>
          <p:nvPr>
            <p:ph type="title"/>
          </p:nvPr>
        </p:nvSpPr>
        <p:spPr>
          <a:xfrm>
            <a:off x="758952" y="785366"/>
            <a:ext cx="4069055" cy="2072853"/>
          </a:xfrm>
        </p:spPr>
        <p:txBody>
          <a:bodyPr anchor="t">
            <a:noAutofit/>
          </a:bodyPr>
          <a:lstStyle/>
          <a:p>
            <a:r>
              <a:rPr lang="en-US" sz="2800" b="1" dirty="0"/>
              <a:t>Subgraph C</a:t>
            </a:r>
            <a:r>
              <a:rPr lang="en-US" sz="1200" dirty="0"/>
              <a:t> </a:t>
            </a:r>
            <a:br>
              <a:rPr lang="en-US" sz="1200" dirty="0"/>
            </a:br>
            <a:r>
              <a:rPr lang="en-US" sz="1200" dirty="0"/>
              <a:t>(time-permitting)</a:t>
            </a:r>
            <a:br>
              <a:rPr lang="en-US" sz="2800" b="1" dirty="0"/>
            </a:br>
            <a:br>
              <a:rPr lang="en-US" sz="2800" b="1" dirty="0"/>
            </a:br>
            <a:r>
              <a:rPr lang="en-US" sz="2800" b="1" dirty="0"/>
              <a:t>Finance360 Guardian </a:t>
            </a:r>
            <a:r>
              <a:rPr lang="en-US" sz="2000" dirty="0"/>
              <a:t>(Fiscal/Claims Cycle)— </a:t>
            </a:r>
            <a:br>
              <a:rPr lang="en-US" sz="2800" b="1" dirty="0"/>
            </a:br>
            <a:br>
              <a:rPr lang="en-US" sz="2800" b="1" dirty="0"/>
            </a:br>
            <a:r>
              <a:rPr lang="en-US" sz="2800" i="1" dirty="0">
                <a:solidFill>
                  <a:srgbClr val="0070C0"/>
                </a:solidFill>
              </a:rPr>
              <a:t>Virtual CFO</a:t>
            </a:r>
          </a:p>
        </p:txBody>
      </p:sp>
      <p:sp>
        <p:nvSpPr>
          <p:cNvPr id="3" name="Content Placeholder 2">
            <a:extLst>
              <a:ext uri="{FF2B5EF4-FFF2-40B4-BE49-F238E27FC236}">
                <a16:creationId xmlns:a16="http://schemas.microsoft.com/office/drawing/2014/main" id="{180A18FB-089B-FE2F-0836-E36874A5B286}"/>
              </a:ext>
            </a:extLst>
          </p:cNvPr>
          <p:cNvSpPr>
            <a:spLocks noGrp="1"/>
          </p:cNvSpPr>
          <p:nvPr>
            <p:ph idx="1"/>
          </p:nvPr>
        </p:nvSpPr>
        <p:spPr>
          <a:xfrm>
            <a:off x="6096000" y="785366"/>
            <a:ext cx="5257797" cy="5310632"/>
          </a:xfrm>
        </p:spPr>
        <p:txBody>
          <a:bodyPr anchor="ctr">
            <a:normAutofit/>
          </a:bodyPr>
          <a:lstStyle/>
          <a:p>
            <a:pPr marL="0" indent="0">
              <a:buNone/>
            </a:pPr>
            <a:r>
              <a:rPr lang="en-US" sz="1800" b="1">
                <a:solidFill>
                  <a:srgbClr val="0070C0"/>
                </a:solidFill>
              </a:rPr>
              <a:t>The big idea:</a:t>
            </a:r>
          </a:p>
          <a:p>
            <a:pPr marL="0" indent="0">
              <a:buNone/>
            </a:pPr>
            <a:r>
              <a:rPr lang="en-US" sz="1400"/>
              <a:t>Facilities lose enormous revenue opportunity and face stiff fines and penalties with Medicaid and Medicare claims processing and lengthy processes for appeals.</a:t>
            </a:r>
          </a:p>
          <a:p>
            <a:pPr marL="0" indent="0">
              <a:buNone/>
            </a:pPr>
            <a:endParaRPr lang="en-US" sz="1400" b="1"/>
          </a:p>
          <a:p>
            <a:pPr marL="0" indent="0">
              <a:buNone/>
            </a:pPr>
            <a:r>
              <a:rPr lang="en-US" sz="1800" b="1">
                <a:solidFill>
                  <a:srgbClr val="0070C0"/>
                </a:solidFill>
              </a:rPr>
              <a:t>LangGraph flow:</a:t>
            </a:r>
          </a:p>
          <a:p>
            <a:pPr marL="0" indent="0">
              <a:buNone/>
            </a:pPr>
            <a:r>
              <a:rPr lang="en-US" sz="1400"/>
              <a:t>Claims → Denial → Fix → Resubmit → Appeal</a:t>
            </a:r>
            <a:endParaRPr lang="en-US" altLang="en-US" sz="1400"/>
          </a:p>
          <a:p>
            <a:pPr marL="0" lvl="0" indent="0" eaLnBrk="0" fontAlgn="base" hangingPunct="0">
              <a:lnSpc>
                <a:spcPct val="100000"/>
              </a:lnSpc>
              <a:spcBef>
                <a:spcPct val="0"/>
              </a:spcBef>
              <a:spcAft>
                <a:spcPct val="0"/>
              </a:spcAft>
              <a:buNone/>
            </a:pPr>
            <a:endParaRPr lang="en-US" altLang="en-US" sz="1400" b="1"/>
          </a:p>
          <a:p>
            <a:pPr marL="0" lvl="0" indent="0" eaLnBrk="0" fontAlgn="base" hangingPunct="0">
              <a:lnSpc>
                <a:spcPct val="100000"/>
              </a:lnSpc>
              <a:spcBef>
                <a:spcPct val="0"/>
              </a:spcBef>
              <a:spcAft>
                <a:spcPct val="0"/>
              </a:spcAft>
              <a:buNone/>
            </a:pPr>
            <a:r>
              <a:rPr lang="en-US" altLang="en-US" sz="1800" b="1">
                <a:solidFill>
                  <a:srgbClr val="0070C0"/>
                </a:solidFill>
              </a:rPr>
              <a:t>Full traceability &amp; efficiency</a:t>
            </a:r>
          </a:p>
          <a:p>
            <a:pPr eaLnBrk="0" fontAlgn="base" hangingPunct="0">
              <a:lnSpc>
                <a:spcPct val="100000"/>
              </a:lnSpc>
              <a:spcBef>
                <a:spcPct val="0"/>
              </a:spcBef>
              <a:spcAft>
                <a:spcPct val="0"/>
              </a:spcAft>
            </a:pPr>
            <a:r>
              <a:rPr lang="en-US" altLang="en-US" sz="1400"/>
              <a:t>Textbook use case for LangGraph claims and denials</a:t>
            </a:r>
          </a:p>
          <a:p>
            <a:pPr eaLnBrk="0" fontAlgn="base" hangingPunct="0">
              <a:lnSpc>
                <a:spcPct val="100000"/>
              </a:lnSpc>
              <a:spcBef>
                <a:spcPct val="0"/>
              </a:spcBef>
              <a:spcAft>
                <a:spcPct val="0"/>
              </a:spcAft>
            </a:pPr>
            <a:r>
              <a:rPr lang="en-US" altLang="en-US" sz="1400"/>
              <a:t>Verbose: Every step visible</a:t>
            </a:r>
          </a:p>
          <a:p>
            <a:pPr eaLnBrk="0" fontAlgn="base" hangingPunct="0">
              <a:lnSpc>
                <a:spcPct val="100000"/>
              </a:lnSpc>
              <a:spcBef>
                <a:spcPct val="0"/>
              </a:spcBef>
              <a:spcAft>
                <a:spcPct val="0"/>
              </a:spcAft>
            </a:pPr>
            <a:r>
              <a:rPr lang="en-US" altLang="en-US" sz="1400"/>
              <a:t>Efficient missing element checking and compliance hygiene enforced before lengthy appeals process</a:t>
            </a:r>
            <a:endParaRPr lang="en-US" sz="1400"/>
          </a:p>
          <a:p>
            <a:endParaRPr lang="en-US" sz="1400"/>
          </a:p>
          <a:p>
            <a:pPr marL="0" indent="0">
              <a:buNone/>
            </a:pPr>
            <a:endParaRPr lang="en-US" sz="1400" dirty="0"/>
          </a:p>
        </p:txBody>
      </p:sp>
      <p:pic>
        <p:nvPicPr>
          <p:cNvPr id="5" name="Picture 4" descr="A diagram of a process flow&#10;&#10;AI-generated content may be incorrect.">
            <a:extLst>
              <a:ext uri="{FF2B5EF4-FFF2-40B4-BE49-F238E27FC236}">
                <a16:creationId xmlns:a16="http://schemas.microsoft.com/office/drawing/2014/main" id="{60A28830-723E-8E1B-BE64-64D07B8F0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593" y="3488652"/>
            <a:ext cx="2025582" cy="3038374"/>
          </a:xfrm>
          <a:prstGeom prst="rect">
            <a:avLst/>
          </a:prstGeom>
        </p:spPr>
      </p:pic>
    </p:spTree>
    <p:extLst>
      <p:ext uri="{BB962C8B-B14F-4D97-AF65-F5344CB8AC3E}">
        <p14:creationId xmlns:p14="http://schemas.microsoft.com/office/powerpoint/2010/main" val="235638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AAB4-7E57-E5A1-3DBD-F18D848F0C12}"/>
              </a:ext>
            </a:extLst>
          </p:cNvPr>
          <p:cNvSpPr>
            <a:spLocks noGrp="1"/>
          </p:cNvSpPr>
          <p:nvPr>
            <p:ph type="title"/>
          </p:nvPr>
        </p:nvSpPr>
        <p:spPr>
          <a:xfrm>
            <a:off x="838200" y="165100"/>
            <a:ext cx="10515600" cy="992187"/>
          </a:xfrm>
        </p:spPr>
        <p:txBody>
          <a:bodyPr>
            <a:normAutofit/>
          </a:bodyPr>
          <a:lstStyle/>
          <a:p>
            <a:r>
              <a:rPr lang="en-US" dirty="0"/>
              <a:t>AI-Powered Elder Care</a:t>
            </a:r>
          </a:p>
        </p:txBody>
      </p:sp>
      <p:sp>
        <p:nvSpPr>
          <p:cNvPr id="3" name="Content Placeholder 2">
            <a:extLst>
              <a:ext uri="{FF2B5EF4-FFF2-40B4-BE49-F238E27FC236}">
                <a16:creationId xmlns:a16="http://schemas.microsoft.com/office/drawing/2014/main" id="{5A3D8B52-1D02-807C-FEDB-EA2ED43478BD}"/>
              </a:ext>
            </a:extLst>
          </p:cNvPr>
          <p:cNvSpPr>
            <a:spLocks noGrp="1"/>
          </p:cNvSpPr>
          <p:nvPr>
            <p:ph idx="1"/>
          </p:nvPr>
        </p:nvSpPr>
        <p:spPr>
          <a:xfrm>
            <a:off x="838200" y="2425700"/>
            <a:ext cx="10515600" cy="4351338"/>
          </a:xfrm>
        </p:spPr>
        <p:txBody>
          <a:bodyPr>
            <a:noAutofit/>
          </a:bodyPr>
          <a:lstStyle/>
          <a:p>
            <a:pPr marL="0" indent="0">
              <a:buNone/>
            </a:pPr>
            <a:r>
              <a:rPr lang="en-US" sz="1600" dirty="0"/>
              <a:t>While we advance the progress of AI, it is essential that we do not lose touch with humanity especially as we enter the golden years of our life.</a:t>
            </a:r>
          </a:p>
          <a:p>
            <a:pPr marL="0" indent="0">
              <a:buNone/>
            </a:pPr>
            <a:endParaRPr lang="en-US" sz="1600" dirty="0"/>
          </a:p>
          <a:p>
            <a:pPr marL="0" indent="0">
              <a:buNone/>
            </a:pPr>
            <a:r>
              <a:rPr lang="en-US" sz="1600" dirty="0"/>
              <a:t>N4M-Care brings </a:t>
            </a:r>
            <a:r>
              <a:rPr lang="en-US" sz="1600" dirty="0" err="1"/>
              <a:t>LangGraph’s</a:t>
            </a:r>
            <a:r>
              <a:rPr lang="en-US" sz="1600" dirty="0"/>
              <a:t> agent-orchestrated reasoning into the world of elder and facility-based care—where every decision, from wound photos to billing compliance, carries clinical, operational, and ethical weight. Our three graph modules demonstrate how AI can operate safely and autonomously inside healthcare workflows: </a:t>
            </a:r>
            <a:r>
              <a:rPr lang="en-US" sz="1600" b="1" dirty="0"/>
              <a:t>Smart Encounter Trigger</a:t>
            </a:r>
            <a:r>
              <a:rPr lang="en-US" sz="1600" dirty="0"/>
              <a:t> converts a simple phone capture into a full clinical encounter through classification, triage, payer logic, and re-check loops; </a:t>
            </a:r>
            <a:r>
              <a:rPr lang="en-US" sz="1600" b="1" dirty="0"/>
              <a:t>Compliance360</a:t>
            </a:r>
            <a:r>
              <a:rPr lang="en-US" sz="1600" dirty="0"/>
              <a:t> transforms raw caregiver notes into compliant, audit-ready documentation via dynamic rule-driven branches; and </a:t>
            </a:r>
            <a:r>
              <a:rPr lang="en-US" sz="1600" b="1" dirty="0"/>
              <a:t>Finance360</a:t>
            </a:r>
            <a:r>
              <a:rPr lang="en-US" sz="1600" dirty="0"/>
              <a:t> closes the loop on revenue integrity, cycling denials and appeals through explainable decision edges. Each module runs as a cyclical LangGraph—branching, learning, and re-entering—showing how explainable autonomy can augment caregivers rather than replace them. The result: a transparent, continuously reasoning system that helps humans deliver exceptional care.</a:t>
            </a:r>
          </a:p>
          <a:p>
            <a:pPr marL="0" indent="0">
              <a:buNone/>
            </a:pPr>
            <a:endParaRPr lang="en-US" sz="1600" dirty="0"/>
          </a:p>
          <a:p>
            <a:pPr marL="0" indent="0">
              <a:buNone/>
            </a:pPr>
            <a:r>
              <a:rPr lang="en-US" sz="1600" dirty="0"/>
              <a:t>This is a good candidate to showcase intelligent automation in healthcare operations.</a:t>
            </a:r>
          </a:p>
        </p:txBody>
      </p:sp>
      <p:sp>
        <p:nvSpPr>
          <p:cNvPr id="4" name="TextBox 3">
            <a:extLst>
              <a:ext uri="{FF2B5EF4-FFF2-40B4-BE49-F238E27FC236}">
                <a16:creationId xmlns:a16="http://schemas.microsoft.com/office/drawing/2014/main" id="{298E9A6F-E355-3A78-07C7-122F3F5293E5}"/>
              </a:ext>
            </a:extLst>
          </p:cNvPr>
          <p:cNvSpPr txBox="1"/>
          <p:nvPr/>
        </p:nvSpPr>
        <p:spPr>
          <a:xfrm>
            <a:off x="838200" y="1157287"/>
            <a:ext cx="10629900" cy="92333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t>Turning everyday caregiver actions into intelligent, explainable workflows.</a:t>
            </a:r>
            <a:br>
              <a:rPr lang="en-US" dirty="0"/>
            </a:br>
            <a:r>
              <a:rPr lang="en-US" dirty="0"/>
              <a:t>With LangGraph, routine encounters, documentation, and billing evolve into autonomous, cyclic systems that think, act, and learn alongside humans to deliver safer, smarter care.</a:t>
            </a:r>
          </a:p>
        </p:txBody>
      </p:sp>
    </p:spTree>
    <p:extLst>
      <p:ext uri="{BB962C8B-B14F-4D97-AF65-F5344CB8AC3E}">
        <p14:creationId xmlns:p14="http://schemas.microsoft.com/office/powerpoint/2010/main" val="2535176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ec1e737-04c8-449d-84b6-e8190cb77139">
      <Terms xmlns="http://schemas.microsoft.com/office/infopath/2007/PartnerControls"/>
    </lcf76f155ced4ddcb4097134ff3c332f>
    <TaxCatchAll xmlns="7f7558ea-124c-4623-a294-6403a28298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BD35F956B28B4CBEE03FF45069DD78" ma:contentTypeVersion="13" ma:contentTypeDescription="Create a new document." ma:contentTypeScope="" ma:versionID="e9611ef697b871640f14b380729b8f52">
  <xsd:schema xmlns:xsd="http://www.w3.org/2001/XMLSchema" xmlns:xs="http://www.w3.org/2001/XMLSchema" xmlns:p="http://schemas.microsoft.com/office/2006/metadata/properties" xmlns:ns2="0ec1e737-04c8-449d-84b6-e8190cb77139" xmlns:ns3="7f7558ea-124c-4623-a294-6403a28298da" targetNamespace="http://schemas.microsoft.com/office/2006/metadata/properties" ma:root="true" ma:fieldsID="f345d5158434d9d08044a59926fbec79" ns2:_="" ns3:_="">
    <xsd:import namespace="0ec1e737-04c8-449d-84b6-e8190cb77139"/>
    <xsd:import namespace="7f7558ea-124c-4623-a294-6403a28298d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1e737-04c8-449d-84b6-e8190cb7713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9a21a7d-a2f6-4c56-a0bf-43fa859ad68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7558ea-124c-4623-a294-6403a28298d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ceb26902-bbee-4bb8-b558-19ed06cc43d3}" ma:internalName="TaxCatchAll" ma:showField="CatchAllData" ma:web="7f7558ea-124c-4623-a294-6403a28298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16D575-E113-46D5-B7F0-50876379B0AE}">
  <ds:schemaRefs>
    <ds:schemaRef ds:uri="http://schemas.microsoft.com/sharepoint/v3/contenttype/forms"/>
  </ds:schemaRefs>
</ds:datastoreItem>
</file>

<file path=customXml/itemProps2.xml><?xml version="1.0" encoding="utf-8"?>
<ds:datastoreItem xmlns:ds="http://schemas.openxmlformats.org/officeDocument/2006/customXml" ds:itemID="{F97946D2-E351-41DF-86A5-BCC85AB239A7}">
  <ds:schemaRefs>
    <ds:schemaRef ds:uri="http://schemas.microsoft.com/office/2006/metadata/properties"/>
    <ds:schemaRef ds:uri="http://schemas.microsoft.com/office/infopath/2007/PartnerControls"/>
    <ds:schemaRef ds:uri="0ec1e737-04c8-449d-84b6-e8190cb77139"/>
    <ds:schemaRef ds:uri="7f7558ea-124c-4623-a294-6403a28298da"/>
  </ds:schemaRefs>
</ds:datastoreItem>
</file>

<file path=customXml/itemProps3.xml><?xml version="1.0" encoding="utf-8"?>
<ds:datastoreItem xmlns:ds="http://schemas.openxmlformats.org/officeDocument/2006/customXml" ds:itemID="{7FA8ECB1-B85A-4BC7-8FFA-56FDD64001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1e737-04c8-449d-84b6-e8190cb77139"/>
    <ds:schemaRef ds:uri="7f7558ea-124c-4623-a294-6403a2829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2488</TotalTime>
  <Words>1982</Words>
  <Application>Microsoft Office PowerPoint</Application>
  <PresentationFormat>Widescreen</PresentationFormat>
  <Paragraphs>244</Paragraphs>
  <Slides>12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AI-Powered Elderly Care</vt:lpstr>
      <vt:lpstr> Managing Elderly Care from Admission to Discharge  — The Longitudinal Care Story</vt:lpstr>
      <vt:lpstr>Subgraph A  Smart Encounter Trigger —  “Camera-to-Care”</vt:lpstr>
      <vt:lpstr>PowerPoint Presentation</vt:lpstr>
      <vt:lpstr>From Camera to Care to Compliance to Audit Readiness Goals: Instant care &amp; unmatched Medicaid compliance with the new “Big Beautiful Bill”</vt:lpstr>
      <vt:lpstr>Appendix</vt:lpstr>
      <vt:lpstr>Subgraph B  Compliance360 Guardian (Responsibility Cycle)—   Virtual Compliance Officer</vt:lpstr>
      <vt:lpstr>Subgraph C  (time-permitting)  Finance360 Guardian (Fiscal/Claims Cycle)—   Virtual CFO</vt:lpstr>
      <vt:lpstr>AI-Powered Elder Care</vt:lpstr>
      <vt:lpstr>MCP Server &amp; App Running Successfully</vt:lpstr>
      <vt:lpstr>From Camera to Care to Compliance to Audit Readiness Goals: Instant care &amp; unmatched Medicaid compliance with the new “Big Beautiful Bill”</vt:lpstr>
      <vt:lpstr>Subgraph A  Smart Encounter Trigger —  “Camera-to-Care”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Parag Doshi</dc:creator>
  <cp:lastModifiedBy>Parag Doshi</cp:lastModifiedBy>
  <cp:revision>3</cp:revision>
  <dcterms:created xsi:type="dcterms:W3CDTF">2025-11-07T03:52:18Z</dcterms:created>
  <dcterms:modified xsi:type="dcterms:W3CDTF">2025-11-09T07:50:05Z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0x010100C7BD35F956B28B4CBEE03FF45069DD78</vt:lpwstr>
  </property>
  <property fmtid="{D5CDD505-2E9C-101B-9397-08002B2CF9AE}" pid="3" name="MediaServiceImageTags">
    <vt:lpwstr/>
  </property>
</Properties>
</file>